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0" r:id="rId3"/>
    <p:sldId id="267" r:id="rId4"/>
    <p:sldId id="261" r:id="rId5"/>
    <p:sldId id="264" r:id="rId6"/>
    <p:sldId id="265" r:id="rId7"/>
    <p:sldId id="268" r:id="rId8"/>
    <p:sldId id="272" r:id="rId9"/>
    <p:sldId id="270" r:id="rId10"/>
    <p:sldId id="262" r:id="rId11"/>
    <p:sldId id="275" r:id="rId12"/>
    <p:sldId id="274" r:id="rId13"/>
    <p:sldId id="280" r:id="rId14"/>
    <p:sldId id="279" r:id="rId15"/>
    <p:sldId id="285" r:id="rId16"/>
    <p:sldId id="278" r:id="rId17"/>
    <p:sldId id="277" r:id="rId18"/>
    <p:sldId id="276" r:id="rId19"/>
    <p:sldId id="284" r:id="rId20"/>
    <p:sldId id="283" r:id="rId21"/>
    <p:sldId id="282" r:id="rId22"/>
    <p:sldId id="281" r:id="rId23"/>
    <p:sldId id="269" r:id="rId24"/>
    <p:sldId id="26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5484" autoAdjust="0"/>
  </p:normalViewPr>
  <p:slideViewPr>
    <p:cSldViewPr>
      <p:cViewPr varScale="1">
        <p:scale>
          <a:sx n="62" d="100"/>
          <a:sy n="62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F50C8-6861-435A-827B-C3DE28E88038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871F3-0892-49D3-B4F4-6F171697604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"Детство - важнейший период человеческой жизни, не подготовка к будущей жизни, а настоящая, яркая, самобытная, неповторимая жизнь. И от того, как прошло детство, кто вел ребенка за руку в детские годы, что вошло в его разум и сердце из окружающего мира,- от этого в решающей степени зависит, каким человеком станет сегодняшний малыш".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 говорил Василий Александрович Сухомлинский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871F3-0892-49D3-B4F4-6F171697604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приемных комнатах имеются красочные информационные стенды для родителей.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871F3-0892-49D3-B4F4-6F171697604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Благодаря сотворчеству педагогов, детей и родителей нам удалось создать неповторимую и оригинальную среду в каждой группе ДОО и теперь каждая группа имеет «своё лицо». С помощью родителей групповые комнаты покрашены в пастельные тона и созданы «говорящие стены», которые  воспитывают,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учат,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создают уют и хорошее настроение.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871F3-0892-49D3-B4F4-6F171697604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 развитие творческих способностей детей будет эффективным лишь в том случае, если оно будет представлять собой целенаправленный процесс. Поэтому пространство групп мы поделили на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сектора: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рабочий; активный 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спокойный.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871F3-0892-49D3-B4F4-6F1716976040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Каждый сектор состоит из центров. Центры оснащены развивающим материалом. Оборудование размещено по принципу нежёсткого центрирования, что позволяет детям объединяться подгруппами по общим интересам,  уровню развития.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Итак: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рабочий сектор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входят такие центры, как: 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Центр  математического познания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Центр исследовательской деятельности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   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Центр продуктивной и творческой деятельности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Центр сенсорного развития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     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Центр безопасности,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871F3-0892-49D3-B4F4-6F1716976040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Активный сектор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(занимает самую большую площадь в группе), включает в себя: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Центр игры,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dirty="0" smtClean="0"/>
          </a:p>
          <a:p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Центр двигательной деятельности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endParaRPr lang="ru-RU" dirty="0" smtClean="0"/>
          </a:p>
          <a:p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Центр конструирования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endParaRPr lang="ru-RU" dirty="0" smtClean="0"/>
          </a:p>
          <a:p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Центр музыкально-театрализованной деятельности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871F3-0892-49D3-B4F4-6F1716976040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Спокойный сектор – это: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Центр книги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endParaRPr lang="ru-RU" dirty="0" smtClean="0"/>
          </a:p>
          <a:p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Центр уединения.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endParaRPr lang="ru-RU" dirty="0" smtClean="0"/>
          </a:p>
          <a:p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Центр природы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871F3-0892-49D3-B4F4-6F1716976040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Одним из эффективных инновационных подходов к созданию развивающей среды стало создание мини-музеев. Мини-музеи находятся в группах и коридорах детского сада.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Этот  подход появился совсем недавно, но работу в них мы уже можем оценить, как средство познавательного и творческого развития  дошкольника.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871F3-0892-49D3-B4F4-6F1716976040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площадках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/с находится так называемая «Территория детства».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организации образовательной среды на «Территории детства» педагоги старались учесть всё, что будет способствовать становлению  базовых характеристик  личности каждого ребёнка, включая компоненты необходимые для полноценного физического, эстетического, познавательного  и социального развития воспитанников.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871F3-0892-49D3-B4F4-6F1716976040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Своеобразной визитной карточкой образовательной организации является экспериментальный приусадебный участок - огород.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871F3-0892-49D3-B4F4-6F1716976040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Родители наших воспитанников стали активными участниками воспитательно-образовательного процесса в ДОО. Благодаря организации активного сотрудничества удалось индивидуализировать среду в группах и на площадках, учесть интересы, потребности, уровень развития каждого ребёнка, приблизить РС к соответствию ФГОС ДО и основной образовательной программы ДОО.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871F3-0892-49D3-B4F4-6F1716976040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Образовательная среда – это комплекс условий, которые обеспечивают развитие детей в ДОО. Развивающая образовательная среда состоит из 3 компонентов: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871F3-0892-49D3-B4F4-6F171697604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Таким образом, образовательная среда не ограничивает детскую инициативу, а наоборот, предоставляет возможность для проявления творческого развития и реализации разнообразных идей. Важно, что предметная среда имеет характер открытой, незамкнутой системы, способной к корректировке. Предметный мир, окружающий ребенка, необходимо пополнять и обновлять, приспосабливая к новообразованиям определенного возраста.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871F3-0892-49D3-B4F4-6F1716976040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Наш педагогический коллектив не собирается останавливаться на достигнутом. Поиск актуальных подходов к организации предметно-пространственной развивающей среды продолжается, главными критериями при этом являются творчество, талант и фантазия.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871F3-0892-49D3-B4F4-6F1716976040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871F3-0892-49D3-B4F4-6F1716976040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Творческая образовательная среда  способствует формированию личности, а правильно организованная среда, обладая большим потенциалом,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амплифицирует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сознание ребенка, создавая благоприятные условия для развития творческих способностей детей дошкольного возраста.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поэтому развитие детей напрямую зависит от правильно созданной и организованной творческой предметно-пространственной развивающей среды.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871F3-0892-49D3-B4F4-6F171697604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Сегодня общество нуждается в людях, способных на творчество в любой сфере человеческой деятельности. Развитие творчества не происходит само по себе. Оно требует особого внимания. Всё это подтолкнуло наш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педколлектив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 поиску новых интересных форм и актуальных подходов к созданию предметно-пространственной развивающей среды в дошкольной образовательной организации.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871F3-0892-49D3-B4F4-6F171697604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Педагогами проанализирована предметно-развивающая среда, проведена самооценка среды групп и анкетирование родителей по вопросу удовлетворенности предметно-пространственной развивающей среды  ДОО. В результате выявлено, что предметно-пространственная развивающая среда не в полной мере соответствует требованиям ФГОС ДО: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Недостаточно реализуются требования ФГОС ДО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Отсутствие единой системы сотворчества  </a:t>
            </a:r>
          </a:p>
          <a:p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отсутствие  полноценного материально-технического обеспечения. </a:t>
            </a:r>
            <a:endParaRPr lang="ru-RU" b="0" i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871F3-0892-49D3-B4F4-6F171697604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Поэтому находимся в постоянном поиске путей решения данной проблемы. В виду отсутствия возможности закупить современное оборудование для организации игрового пространства ДОО, мы пришли к выводу, что одним из выходов из сложившейся ситуации может стать активное привлечение родителей и детей к организации  РС в группах и на участках детского сада. Согласно анализу РС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педколлективом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родителями определены задачи</a:t>
            </a:r>
            <a:r>
              <a:rPr lang="ru-RU" sz="1200" b="1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ru-RU" sz="1200" b="1" i="1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привлечь родителей и детей к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созданию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ТОСреды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создать развивающую среду «Своими руками» 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871F3-0892-49D3-B4F4-6F171697604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Создавая развивающую среду, мы стремились к тому, чтобы окружающая детей обстановка соответствовала ФГОС ДО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Чтобы каждый ребенок имел свободный доступ  к играм, игрушкам, материалам, пособиям, обеспечивающим все основные виды деятельности, а также возможность свободно заниматься любимым делом.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871F3-0892-49D3-B4F4-6F1716976040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Наш детский сад  расположен в приспособленном здании, функционирует 4 возрастные группы, есть музыкальный зал.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871F3-0892-49D3-B4F4-6F171697604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 «театр начинается с вешалки», так и организация пространства нашего детского сада начинается с оформления коридоров. В коридорах  размещены информационные стенды: «Моя малая Родина»; «Заходи у нас всё можно»; «Русские сказки»; «Мои любимые сказки»; «Экологический калейдоскоп»;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Эколята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дошколята»; «Школа безопасности»; «Огонь друг и враг человека», «Дети, дорога, жизнь», «Терроризм – угроза планете» «Детский мир без жестокости»,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Неболейка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», «Дерево здоровья».   Также размещаются выставки детских рисунков «Вот мы какие» и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Арт-галерея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Доктора Айболита».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871F3-0892-49D3-B4F4-6F171697604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5208-DB4F-4D5B-A0BA-F982451E50C8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0F96-9DD9-4346-8FDD-AE29591C2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5208-DB4F-4D5B-A0BA-F982451E50C8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0F96-9DD9-4346-8FDD-AE29591C2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5208-DB4F-4D5B-A0BA-F982451E50C8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0F96-9DD9-4346-8FDD-AE29591C2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5208-DB4F-4D5B-A0BA-F982451E50C8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0F96-9DD9-4346-8FDD-AE29591C2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5208-DB4F-4D5B-A0BA-F982451E50C8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0F96-9DD9-4346-8FDD-AE29591C2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5208-DB4F-4D5B-A0BA-F982451E50C8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0F96-9DD9-4346-8FDD-AE29591C2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5208-DB4F-4D5B-A0BA-F982451E50C8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0F96-9DD9-4346-8FDD-AE29591C2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5208-DB4F-4D5B-A0BA-F982451E50C8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0F96-9DD9-4346-8FDD-AE29591C2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5208-DB4F-4D5B-A0BA-F982451E50C8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0F96-9DD9-4346-8FDD-AE29591C2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5208-DB4F-4D5B-A0BA-F982451E50C8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0F96-9DD9-4346-8FDD-AE29591C2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5208-DB4F-4D5B-A0BA-F982451E50C8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0F96-9DD9-4346-8FDD-AE29591C2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95208-DB4F-4D5B-A0BA-F982451E50C8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D0F96-9DD9-4346-8FDD-AE29591C22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2.jpe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jpeg"/><Relationship Id="rId7" Type="http://schemas.openxmlformats.org/officeDocument/2006/relationships/image" Target="../media/image62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2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2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2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1621507395_20-phonoteka_org-p-fon-dlya-prezentatsii-nedelya-detskoi-knig-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928670"/>
            <a:ext cx="8643998" cy="50006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7158" y="214290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b="1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детский сад  №1 г. Починка</a:t>
            </a:r>
            <a:endParaRPr lang="ru-RU" b="1" dirty="0">
              <a:ln w="18415" cmpd="sng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14612" y="5929330"/>
            <a:ext cx="614366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высшей квалификационной категории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Калиничева Виктория Александровна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1538" y="2857496"/>
            <a:ext cx="70009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«Актуальные 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подходы </a:t>
            </a:r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созданию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творческой образовательной среды»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502247_80-p-fon-dlya-slaidov-v-prezentatsii-shkolnie-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25903"/>
          </a:xfrm>
          <a:prstGeom prst="rect">
            <a:avLst/>
          </a:prstGeom>
        </p:spPr>
      </p:pic>
      <p:pic>
        <p:nvPicPr>
          <p:cNvPr id="5" name="Picture 2" descr="C:\Users\555\Downloads\16838336486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928934"/>
            <a:ext cx="2882910" cy="2162183"/>
          </a:xfrm>
          <a:prstGeom prst="rect">
            <a:avLst/>
          </a:prstGeom>
          <a:noFill/>
        </p:spPr>
      </p:pic>
      <p:pic>
        <p:nvPicPr>
          <p:cNvPr id="6" name="Picture 2" descr="C:\Users\555\Desktop\MyCollages - 2022-09-30T110814.928 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642918"/>
            <a:ext cx="3929090" cy="20414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7" descr="C:\Users\555\Downloads\16838336487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571480"/>
            <a:ext cx="3143272" cy="2357454"/>
          </a:xfrm>
          <a:prstGeom prst="rect">
            <a:avLst/>
          </a:prstGeom>
          <a:noFill/>
        </p:spPr>
      </p:pic>
      <p:pic>
        <p:nvPicPr>
          <p:cNvPr id="8" name="Picture 8" descr="C:\Users\555\Downloads\1683833648541.jpg"/>
          <p:cNvPicPr>
            <a:picLocks noChangeAspect="1" noChangeArrowheads="1"/>
          </p:cNvPicPr>
          <p:nvPr/>
        </p:nvPicPr>
        <p:blipFill>
          <a:blip r:embed="rId6"/>
          <a:srcRect l="13010" t="4044" r="15343"/>
          <a:stretch>
            <a:fillRect/>
          </a:stretch>
        </p:blipFill>
        <p:spPr bwMode="auto">
          <a:xfrm>
            <a:off x="6786578" y="2786058"/>
            <a:ext cx="2000264" cy="3571876"/>
          </a:xfrm>
          <a:prstGeom prst="rect">
            <a:avLst/>
          </a:prstGeom>
          <a:noFill/>
        </p:spPr>
      </p:pic>
      <p:pic>
        <p:nvPicPr>
          <p:cNvPr id="9" name="Picture 9" descr="C:\Users\555\Downloads\168383364862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7554" y="571480"/>
            <a:ext cx="2428892" cy="3238523"/>
          </a:xfrm>
          <a:prstGeom prst="rect">
            <a:avLst/>
          </a:prstGeom>
          <a:noFill/>
        </p:spPr>
      </p:pic>
      <p:pic>
        <p:nvPicPr>
          <p:cNvPr id="2049" name="Picture 1" descr="C:\Users\555\Downloads\168383364886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9124" y="3286124"/>
            <a:ext cx="2214578" cy="2952771"/>
          </a:xfrm>
          <a:prstGeom prst="rect">
            <a:avLst/>
          </a:prstGeom>
          <a:noFill/>
        </p:spPr>
      </p:pic>
      <p:pic>
        <p:nvPicPr>
          <p:cNvPr id="2050" name="Picture 2" descr="C:\Users\555\Downloads\1683833648796.jpg"/>
          <p:cNvPicPr>
            <a:picLocks noChangeAspect="1" noChangeArrowheads="1"/>
          </p:cNvPicPr>
          <p:nvPr/>
        </p:nvPicPr>
        <p:blipFill>
          <a:blip r:embed="rId9"/>
          <a:srcRect t="17900" b="55100"/>
          <a:stretch>
            <a:fillRect/>
          </a:stretch>
        </p:blipFill>
        <p:spPr bwMode="auto">
          <a:xfrm>
            <a:off x="198438" y="5429264"/>
            <a:ext cx="3016272" cy="1085865"/>
          </a:xfrm>
          <a:prstGeom prst="rect">
            <a:avLst/>
          </a:prstGeom>
          <a:noFill/>
        </p:spPr>
      </p:pic>
      <p:pic>
        <p:nvPicPr>
          <p:cNvPr id="2051" name="Picture 3" descr="C:\Users\555\Downloads\1683833648589.jpg"/>
          <p:cNvPicPr>
            <a:picLocks noChangeAspect="1" noChangeArrowheads="1"/>
          </p:cNvPicPr>
          <p:nvPr/>
        </p:nvPicPr>
        <p:blipFill>
          <a:blip r:embed="rId10"/>
          <a:srcRect l="42425" t="7000" r="8075" b="33000"/>
          <a:stretch>
            <a:fillRect/>
          </a:stretch>
        </p:blipFill>
        <p:spPr bwMode="auto">
          <a:xfrm>
            <a:off x="2857488" y="4214818"/>
            <a:ext cx="1964525" cy="17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502247_80-p-fon-dlya-slaidov-v-prezentatsii-shkolnie-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48"/>
            <a:ext cx="9144000" cy="6825903"/>
          </a:xfrm>
          <a:prstGeom prst="rect">
            <a:avLst/>
          </a:prstGeom>
        </p:spPr>
      </p:pic>
      <p:pic>
        <p:nvPicPr>
          <p:cNvPr id="30722" name="Picture 2" descr="C:\Users\555\Downloads\168383364875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571480"/>
            <a:ext cx="3946509" cy="2959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5" name="Picture 5" descr="C:\Users\555\Downloads\168383364852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0972" y="571481"/>
            <a:ext cx="390527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6" descr="C:\Users\555\Downloads\1683833648443.jpg"/>
          <p:cNvPicPr>
            <a:picLocks noChangeAspect="1" noChangeArrowheads="1"/>
          </p:cNvPicPr>
          <p:nvPr/>
        </p:nvPicPr>
        <p:blipFill>
          <a:blip r:embed="rId6"/>
          <a:srcRect l="11152" t="3279" b="17745"/>
          <a:stretch>
            <a:fillRect/>
          </a:stretch>
        </p:blipFill>
        <p:spPr bwMode="auto">
          <a:xfrm>
            <a:off x="428596" y="3571876"/>
            <a:ext cx="3857652" cy="2571768"/>
          </a:xfrm>
          <a:prstGeom prst="rect">
            <a:avLst/>
          </a:prstGeom>
          <a:noFill/>
        </p:spPr>
      </p:pic>
      <p:pic>
        <p:nvPicPr>
          <p:cNvPr id="30727" name="Picture 7" descr="C:\Users\555\Downloads\1683833648584.jpg"/>
          <p:cNvPicPr>
            <a:picLocks noChangeAspect="1" noChangeArrowheads="1"/>
          </p:cNvPicPr>
          <p:nvPr/>
        </p:nvPicPr>
        <p:blipFill>
          <a:blip r:embed="rId7"/>
          <a:srcRect l="13115" t="2192" b="18899"/>
          <a:stretch>
            <a:fillRect/>
          </a:stretch>
        </p:blipFill>
        <p:spPr bwMode="auto">
          <a:xfrm>
            <a:off x="4786314" y="3571876"/>
            <a:ext cx="4000528" cy="2724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502247_80-p-fon-dlya-slaidov-v-prezentatsii-shkolnie-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97"/>
            <a:ext cx="9144000" cy="6825903"/>
          </a:xfrm>
          <a:prstGeom prst="rect">
            <a:avLst/>
          </a:prstGeom>
        </p:spPr>
      </p:pic>
      <p:pic>
        <p:nvPicPr>
          <p:cNvPr id="28675" name="Picture 3" descr="C:\Users\555\Desktop\рославль\image-2021-07-08 21_27_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928670"/>
            <a:ext cx="4169217" cy="3537061"/>
          </a:xfrm>
          <a:prstGeom prst="rect">
            <a:avLst/>
          </a:prstGeom>
          <a:noFill/>
        </p:spPr>
      </p:pic>
      <p:pic>
        <p:nvPicPr>
          <p:cNvPr id="28676" name="Picture 4" descr="C:\Users\555\Desktop\рославль\image-2021-07-08 21_28_57.jpg"/>
          <p:cNvPicPr>
            <a:picLocks noChangeAspect="1" noChangeArrowheads="1"/>
          </p:cNvPicPr>
          <p:nvPr/>
        </p:nvPicPr>
        <p:blipFill>
          <a:blip r:embed="rId5"/>
          <a:srcRect l="15238" t="21270" r="12381" b="22857"/>
          <a:stretch>
            <a:fillRect/>
          </a:stretch>
        </p:blipFill>
        <p:spPr bwMode="auto">
          <a:xfrm>
            <a:off x="214282" y="4286256"/>
            <a:ext cx="3857652" cy="2233377"/>
          </a:xfrm>
          <a:prstGeom prst="rect">
            <a:avLst/>
          </a:prstGeom>
          <a:noFill/>
        </p:spPr>
      </p:pic>
      <p:pic>
        <p:nvPicPr>
          <p:cNvPr id="28677" name="Picture 5" descr="C:\Users\555\Desktop\рославль\image-2021-07-08 21_28_4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571480"/>
            <a:ext cx="4286248" cy="1277972"/>
          </a:xfrm>
          <a:prstGeom prst="rect">
            <a:avLst/>
          </a:prstGeom>
          <a:noFill/>
        </p:spPr>
      </p:pic>
      <p:pic>
        <p:nvPicPr>
          <p:cNvPr id="28678" name="Picture 6" descr="C:\Users\555\Downloads\168383364851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500042"/>
            <a:ext cx="2357454" cy="1768091"/>
          </a:xfrm>
          <a:prstGeom prst="rect">
            <a:avLst/>
          </a:prstGeom>
          <a:noFill/>
        </p:spPr>
      </p:pic>
      <p:pic>
        <p:nvPicPr>
          <p:cNvPr id="28679" name="Picture 7" descr="C:\Users\555\Downloads\1683833648496.jpg"/>
          <p:cNvPicPr>
            <a:picLocks noChangeAspect="1" noChangeArrowheads="1"/>
          </p:cNvPicPr>
          <p:nvPr/>
        </p:nvPicPr>
        <p:blipFill>
          <a:blip r:embed="rId8"/>
          <a:srcRect l="3500" t="9111" r="6499" b="18389"/>
          <a:stretch>
            <a:fillRect/>
          </a:stretch>
        </p:blipFill>
        <p:spPr bwMode="auto">
          <a:xfrm>
            <a:off x="5072066" y="1928802"/>
            <a:ext cx="3901993" cy="2357454"/>
          </a:xfrm>
          <a:prstGeom prst="rect">
            <a:avLst/>
          </a:prstGeom>
          <a:noFill/>
        </p:spPr>
      </p:pic>
      <p:pic>
        <p:nvPicPr>
          <p:cNvPr id="28680" name="Picture 8" descr="C:\Users\555\Downloads\1683833648385.jpg"/>
          <p:cNvPicPr>
            <a:picLocks noChangeAspect="1" noChangeArrowheads="1"/>
          </p:cNvPicPr>
          <p:nvPr/>
        </p:nvPicPr>
        <p:blipFill>
          <a:blip r:embed="rId9"/>
          <a:srcRect t="16389" b="21111"/>
          <a:stretch>
            <a:fillRect/>
          </a:stretch>
        </p:blipFill>
        <p:spPr bwMode="auto">
          <a:xfrm>
            <a:off x="4429124" y="4357694"/>
            <a:ext cx="4267200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502247_80-p-fon-dlya-slaidov-v-prezentatsii-shkolnie-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259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16423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7488" y="571480"/>
            <a:ext cx="34534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СЕКТОР</a:t>
            </a:r>
            <a:endParaRPr lang="ru-RU" sz="40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право с вырезом 6"/>
          <p:cNvSpPr/>
          <p:nvPr/>
        </p:nvSpPr>
        <p:spPr>
          <a:xfrm rot="7749197">
            <a:off x="1902974" y="1783440"/>
            <a:ext cx="1480241" cy="484632"/>
          </a:xfrm>
          <a:prstGeom prst="notched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с вырезом 7"/>
          <p:cNvSpPr/>
          <p:nvPr/>
        </p:nvSpPr>
        <p:spPr>
          <a:xfrm rot="5400000">
            <a:off x="3456994" y="2758056"/>
            <a:ext cx="2286016" cy="484632"/>
          </a:xfrm>
          <a:prstGeom prst="notched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с вырезом 8"/>
          <p:cNvSpPr/>
          <p:nvPr/>
        </p:nvSpPr>
        <p:spPr>
          <a:xfrm rot="3282476">
            <a:off x="5503968" y="1835703"/>
            <a:ext cx="1598011" cy="484632"/>
          </a:xfrm>
          <a:prstGeom prst="notched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357158" y="3143248"/>
            <a:ext cx="3143272" cy="1143008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рабочий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2786050" y="4500570"/>
            <a:ext cx="3857652" cy="1033272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активный 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5715008" y="3143248"/>
            <a:ext cx="3071834" cy="1176148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спокойный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509558" y="3295648"/>
            <a:ext cx="3143272" cy="1143008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рабочий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502247_80-p-fon-dlya-slaidov-v-prezentatsii-shkolnie-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48"/>
            <a:ext cx="9144000" cy="6825903"/>
          </a:xfrm>
          <a:prstGeom prst="rect">
            <a:avLst/>
          </a:prstGeom>
        </p:spPr>
      </p:pic>
      <p:pic>
        <p:nvPicPr>
          <p:cNvPr id="29701" name="Picture 5" descr="C:\Users\555\Desktop\Познавательное развитие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5357826"/>
            <a:ext cx="7620000" cy="1063625"/>
          </a:xfrm>
          <a:prstGeom prst="rect">
            <a:avLst/>
          </a:prstGeom>
          <a:noFill/>
        </p:spPr>
      </p:pic>
      <p:pic>
        <p:nvPicPr>
          <p:cNvPr id="8" name="Picture 2" descr="G:\DCIM\112_PANA\P11205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571480"/>
            <a:ext cx="4366123" cy="2604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G:\DCIM\112_PANA\P11204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3143248"/>
            <a:ext cx="2428892" cy="1821669"/>
          </a:xfrm>
          <a:prstGeom prst="rect">
            <a:avLst/>
          </a:prstGeom>
          <a:noFill/>
        </p:spPr>
      </p:pic>
      <p:pic>
        <p:nvPicPr>
          <p:cNvPr id="12" name="Picture 8" descr="G:\DCIM\112_PANA\P11204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357562"/>
            <a:ext cx="2622827" cy="1741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C:\Users\User\Desktop\P_20170221_160853.jpg"/>
          <p:cNvPicPr>
            <a:picLocks noChangeAspect="1" noChangeArrowheads="1"/>
          </p:cNvPicPr>
          <p:nvPr/>
        </p:nvPicPr>
        <p:blipFill rotWithShape="1">
          <a:blip r:embed="rId8" cstate="print"/>
          <a:srcRect l="-1374" r="17520"/>
          <a:stretch/>
        </p:blipFill>
        <p:spPr bwMode="auto">
          <a:xfrm>
            <a:off x="5715008" y="4286256"/>
            <a:ext cx="3033765" cy="2035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2532" name="Picture 4" descr="C:\Users\555\Downloads\168383364841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72132" y="571480"/>
            <a:ext cx="2857500" cy="3810000"/>
          </a:xfrm>
          <a:prstGeom prst="rect">
            <a:avLst/>
          </a:prstGeom>
          <a:noFill/>
        </p:spPr>
      </p:pic>
      <p:pic>
        <p:nvPicPr>
          <p:cNvPr id="22533" name="Picture 5" descr="C:\Users\555\Downloads\168383364840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43570" y="500042"/>
            <a:ext cx="2964657" cy="3429024"/>
          </a:xfrm>
          <a:prstGeom prst="rect">
            <a:avLst/>
          </a:prstGeom>
          <a:noFill/>
        </p:spPr>
      </p:pic>
      <p:pic>
        <p:nvPicPr>
          <p:cNvPr id="22534" name="Picture 6" descr="C:\Users\555\Downloads\1683833648358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0034" y="500042"/>
            <a:ext cx="4464855" cy="5953140"/>
          </a:xfrm>
          <a:prstGeom prst="rect">
            <a:avLst/>
          </a:prstGeom>
          <a:noFill/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5786" y="642918"/>
            <a:ext cx="7786742" cy="550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502247_80-p-fon-dlya-slaidov-v-prezentatsii-shkolnie-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25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502247_80-p-fon-dlya-slaidov-v-prezentatsii-shkolnie-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48"/>
            <a:ext cx="9144000" cy="6825903"/>
          </a:xfrm>
          <a:prstGeom prst="rect">
            <a:avLst/>
          </a:prstGeom>
        </p:spPr>
      </p:pic>
      <p:pic>
        <p:nvPicPr>
          <p:cNvPr id="5" name="Picture 2" descr="G:\DCIM\112_PANA\P11205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3143248"/>
            <a:ext cx="4488822" cy="2748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502247_80-p-fon-dlya-slaidov-v-prezentatsii-shkolnie-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48"/>
            <a:ext cx="9144000" cy="6825903"/>
          </a:xfrm>
          <a:prstGeom prst="rect">
            <a:avLst/>
          </a:prstGeom>
        </p:spPr>
      </p:pic>
      <p:pic>
        <p:nvPicPr>
          <p:cNvPr id="6" name="Picture 4" descr="C:\Users\555\Desktop\image (40)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1357298"/>
            <a:ext cx="6286544" cy="3857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555\Desktop\image (43)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786050" y="428604"/>
            <a:ext cx="4071966" cy="4228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Users\555\Desktop\image (52)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643438" y="785794"/>
            <a:ext cx="4286280" cy="3982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6" descr="https://i.mycdn.me/image?id=853419731979&amp;t=3&amp;plc=WEB&amp;tkn=*UOXGlXeENAbC0ab1TZ_QZ_AA3u8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929190" y="1428736"/>
            <a:ext cx="3990715" cy="4822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502247_80-p-fon-dlya-slaidov-v-prezentatsii-shkolnie-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97"/>
            <a:ext cx="9144000" cy="6825903"/>
          </a:xfrm>
          <a:prstGeom prst="rect">
            <a:avLst/>
          </a:prstGeom>
        </p:spPr>
      </p:pic>
      <p:pic>
        <p:nvPicPr>
          <p:cNvPr id="5" name="Picture 2" descr="C:\Users\555\Desktop\рославль\1673430951738 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2615224"/>
            <a:ext cx="4500594" cy="3366445"/>
          </a:xfrm>
          <a:prstGeom prst="rect">
            <a:avLst/>
          </a:prstGeom>
          <a:noFill/>
        </p:spPr>
      </p:pic>
      <p:pic>
        <p:nvPicPr>
          <p:cNvPr id="6" name="Picture 3" descr="C:\Users\555\Desktop\рославль\1675237060513 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071810"/>
            <a:ext cx="4643438" cy="3486595"/>
          </a:xfrm>
          <a:prstGeom prst="rect">
            <a:avLst/>
          </a:prstGeom>
          <a:noFill/>
        </p:spPr>
      </p:pic>
      <p:pic>
        <p:nvPicPr>
          <p:cNvPr id="16385" name="Picture 1" descr="C:\Users\555\Desktop\рославль\IMG_20220318_0942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1071546"/>
            <a:ext cx="3867550" cy="2928934"/>
          </a:xfrm>
          <a:prstGeom prst="rect">
            <a:avLst/>
          </a:prstGeom>
          <a:noFill/>
        </p:spPr>
      </p:pic>
      <p:pic>
        <p:nvPicPr>
          <p:cNvPr id="16386" name="Picture 2" descr="C:\Users\555\Desktop\рославль\IMG_20230213_133255 - 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7554" y="428604"/>
            <a:ext cx="5786446" cy="43398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502247_80-p-fon-dlya-slaidov-v-prezentatsii-shkolnie-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48"/>
            <a:ext cx="9144000" cy="6825903"/>
          </a:xfrm>
          <a:prstGeom prst="rect">
            <a:avLst/>
          </a:prstGeom>
        </p:spPr>
      </p:pic>
      <p:pic>
        <p:nvPicPr>
          <p:cNvPr id="5" name="Picture 5" descr="G:\DCIM\112_PANA\P11202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803652"/>
            <a:ext cx="3786214" cy="283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P1110880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43372" y="3071810"/>
            <a:ext cx="4170041" cy="3000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P1120051"/>
          <p:cNvPicPr>
            <a:picLocks noChangeAspect="1" noChangeArrowheads="1"/>
          </p:cNvPicPr>
          <p:nvPr/>
        </p:nvPicPr>
        <p:blipFill>
          <a:blip r:embed="rId6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785918" y="3270222"/>
            <a:ext cx="4143404" cy="3211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5193" y="1500174"/>
            <a:ext cx="3928807" cy="294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1" descr="H:\Для wix\Фото для сайта\Метеостанция\P_20170723_202925.jpg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285860"/>
            <a:ext cx="39338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" name="Picture 1" descr="C:\Users\555\Desktop\рославль\i (11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929066"/>
            <a:ext cx="3905245" cy="2928934"/>
          </a:xfrm>
          <a:prstGeom prst="rect">
            <a:avLst/>
          </a:prstGeom>
          <a:noFill/>
        </p:spPr>
      </p:pic>
      <p:pic>
        <p:nvPicPr>
          <p:cNvPr id="11" name="Picture 2" descr="C:\Users\555\Desktop\рославль\IMG_20200806_11343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71802" y="714356"/>
            <a:ext cx="4000496" cy="3000372"/>
          </a:xfrm>
          <a:prstGeom prst="rect">
            <a:avLst/>
          </a:prstGeom>
          <a:noFill/>
        </p:spPr>
      </p:pic>
      <p:pic>
        <p:nvPicPr>
          <p:cNvPr id="14338" name="Picture 2" descr="C:\Users\555\Desktop\рославль\mycollages-22_165483615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14810" y="0"/>
            <a:ext cx="4929190" cy="3485559"/>
          </a:xfrm>
          <a:prstGeom prst="rect">
            <a:avLst/>
          </a:prstGeom>
          <a:noFill/>
        </p:spPr>
      </p:pic>
      <p:pic>
        <p:nvPicPr>
          <p:cNvPr id="14339" name="Picture 3" descr="C:\Users\555\Desktop\рославль\mycollages-64_164380077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2428868"/>
            <a:ext cx="6350012" cy="35718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502247_80-p-fon-dlya-slaidov-v-prezentatsii-shkolnie-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259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1538" y="571480"/>
            <a:ext cx="67866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Образовательная среда</a:t>
            </a:r>
            <a:endParaRPr lang="ru-RU" sz="4000" u="sng" dirty="0">
              <a:solidFill>
                <a:srgbClr val="C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143108" y="4429132"/>
            <a:ext cx="7000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5136941" y="3000372"/>
            <a:ext cx="63863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-500098" y="3000372"/>
            <a:ext cx="53676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Волна 11"/>
          <p:cNvSpPr/>
          <p:nvPr/>
        </p:nvSpPr>
        <p:spPr>
          <a:xfrm>
            <a:off x="428596" y="2071678"/>
            <a:ext cx="3857652" cy="1985970"/>
          </a:xfrm>
          <a:prstGeom prst="wav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взаимодействие участников             педагогического процесса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Волна 12"/>
          <p:cNvSpPr/>
          <p:nvPr/>
        </p:nvSpPr>
        <p:spPr>
          <a:xfrm>
            <a:off x="4857752" y="2500306"/>
            <a:ext cx="3929090" cy="1985970"/>
          </a:xfrm>
          <a:prstGeom prst="wav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развивающая предметно-пространственная среда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4" name="Волна 13"/>
          <p:cNvSpPr/>
          <p:nvPr/>
        </p:nvSpPr>
        <p:spPr>
          <a:xfrm>
            <a:off x="2714612" y="4572008"/>
            <a:ext cx="3786214" cy="1771656"/>
          </a:xfrm>
          <a:prstGeom prst="wav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содержание дошкольного образования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43240" y="1428736"/>
            <a:ext cx="28019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компоненты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502247_80-p-fon-dlya-slaidov-v-prezentatsii-shkolnie-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48"/>
            <a:ext cx="9144000" cy="6825903"/>
          </a:xfrm>
          <a:prstGeom prst="rect">
            <a:avLst/>
          </a:prstGeom>
        </p:spPr>
      </p:pic>
      <p:pic>
        <p:nvPicPr>
          <p:cNvPr id="12289" name="Picture 1" descr="C:\Users\555\Desktop\САЙТ 22-23 ДЕТСКИЙ САД\1 сентября\ОГОРОД\MyCollages (80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714356"/>
            <a:ext cx="7286676" cy="5152599"/>
          </a:xfrm>
          <a:prstGeom prst="rect">
            <a:avLst/>
          </a:prstGeom>
          <a:noFill/>
        </p:spPr>
      </p:pic>
      <p:pic>
        <p:nvPicPr>
          <p:cNvPr id="12290" name="Picture 2" descr="C:\Users\555\Desktop\САЙТ 22-23 ДЕТСКИЙ САД\1 сентября\ОГОРОД\MyCollages (8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500838"/>
            <a:ext cx="8001056" cy="5657756"/>
          </a:xfrm>
          <a:prstGeom prst="rect">
            <a:avLst/>
          </a:prstGeom>
          <a:noFill/>
        </p:spPr>
      </p:pic>
      <p:pic>
        <p:nvPicPr>
          <p:cNvPr id="12291" name="Picture 3" descr="C:\Users\555\Desktop\САЙТ 22-23 ДЕТСКИЙ САД\1 сентября\ОГОРОД\MyCollages (7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785794"/>
            <a:ext cx="7858180" cy="5556724"/>
          </a:xfrm>
          <a:prstGeom prst="rect">
            <a:avLst/>
          </a:prstGeom>
          <a:noFill/>
        </p:spPr>
      </p:pic>
      <p:pic>
        <p:nvPicPr>
          <p:cNvPr id="12292" name="Picture 4" descr="C:\Users\555\Desktop\САЙТ 22-23 ДЕТСКИЙ САД\1 сентября\ОГОРОД\MyCollages (7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642918"/>
            <a:ext cx="7889881" cy="5579140"/>
          </a:xfrm>
          <a:prstGeom prst="rect">
            <a:avLst/>
          </a:prstGeom>
          <a:noFill/>
        </p:spPr>
      </p:pic>
      <p:pic>
        <p:nvPicPr>
          <p:cNvPr id="12293" name="Picture 5" descr="C:\Users\555\Desktop\САЙТ 22-23 ДЕТСКИЙ САД\1 сентября\ОГОРОД\MyCollages (18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785786" y="571480"/>
            <a:ext cx="8072495" cy="5763763"/>
          </a:xfrm>
          <a:prstGeom prst="rect">
            <a:avLst/>
          </a:prstGeom>
          <a:noFill/>
        </p:spPr>
      </p:pic>
      <p:pic>
        <p:nvPicPr>
          <p:cNvPr id="12295" name="Picture 7" descr="C:\Users\555\Desktop\САЙТ 22-23 ДЕТСКИЙ САД\1 сентября\ОГОРОД\MyCollages (13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4414" y="857232"/>
            <a:ext cx="7297264" cy="51600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502247_80-p-fon-dlya-slaidov-v-prezentatsii-shkolnie-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48"/>
            <a:ext cx="9144000" cy="6825903"/>
          </a:xfrm>
          <a:prstGeom prst="rect">
            <a:avLst/>
          </a:prstGeom>
        </p:spPr>
      </p:pic>
      <p:pic>
        <p:nvPicPr>
          <p:cNvPr id="5" name="Рисунок 5" descr="G:\ДОУ № 1 13.03.3013 года\DSCN0940.JPG"/>
          <p:cNvPicPr>
            <a:picLocks noChangeAspect="1" noChangeArrowheads="1"/>
          </p:cNvPicPr>
          <p:nvPr/>
        </p:nvPicPr>
        <p:blipFill>
          <a:blip r:embed="rId4"/>
          <a:srcRect r="13393"/>
          <a:stretch>
            <a:fillRect/>
          </a:stretch>
        </p:blipFill>
        <p:spPr bwMode="auto">
          <a:xfrm>
            <a:off x="5357818" y="3571876"/>
            <a:ext cx="3003550" cy="2855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241" name="Picture 1" descr="C:\Users\555\Desktop\рославль\img_948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3286124"/>
            <a:ext cx="4000496" cy="2666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555\Desktop\рославль\p110022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571480"/>
            <a:ext cx="3571900" cy="2678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4" descr="G:\Фото родительское собрание в подг. гр\100_2522.JPG"/>
          <p:cNvPicPr>
            <a:picLocks noChangeAspect="1" noChangeArrowheads="1"/>
          </p:cNvPicPr>
          <p:nvPr/>
        </p:nvPicPr>
        <p:blipFill>
          <a:blip r:embed="rId7">
            <a:lum bright="10000"/>
          </a:blip>
          <a:srcRect t="19688" r="48907" b="20627"/>
          <a:stretch>
            <a:fillRect/>
          </a:stretch>
        </p:blipFill>
        <p:spPr bwMode="auto">
          <a:xfrm>
            <a:off x="4643438" y="571480"/>
            <a:ext cx="3811587" cy="2913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502247_80-p-fon-dlya-slaidov-v-prezentatsii-shkolnie-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48"/>
            <a:ext cx="9144000" cy="68259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16423" y="3244334"/>
            <a:ext cx="29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 .</a:t>
            </a:r>
            <a:endParaRPr lang="ru-RU" dirty="0"/>
          </a:p>
        </p:txBody>
      </p:sp>
      <p:pic>
        <p:nvPicPr>
          <p:cNvPr id="8193" name="Picture 1" descr="C:\Users\555\Desktop\рославль\img_20210201_102436_16144422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571480"/>
            <a:ext cx="5500726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C:\Users\555\Desktop\рославль\p112049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642918"/>
            <a:ext cx="7572428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555\Desktop\рославль\p112055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500042"/>
            <a:ext cx="8143932" cy="610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555\Desktop\рославль\p112072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224" y="1071546"/>
            <a:ext cx="7429552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555\Desktop\рославль\p112065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34" y="785770"/>
            <a:ext cx="8096305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C:\Users\555\Desktop\рославль\p113050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472" y="696472"/>
            <a:ext cx="8215370" cy="6161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502247_80-p-fon-dlya-slaidov-v-prezentatsii-shkolnie-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48"/>
            <a:ext cx="9144000" cy="682590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4282" y="571480"/>
            <a:ext cx="89297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ТВОРЧЕСТВО, ТАЛАНТ,      ФАНТАЗИЯ…</a:t>
            </a:r>
            <a:endParaRPr lang="ru-RU" sz="40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 descr="C:\Users\555\Downloads\0106f9f29b634bc38853891a8_14806787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554" y="714356"/>
            <a:ext cx="217420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555\Downloads\olga_100_1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4236" y="1457311"/>
            <a:ext cx="1702606" cy="2043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555\Downloads\foto-mitroshina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3286123"/>
            <a:ext cx="1785950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555\Downloads\foto-kamozin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0298" y="2143116"/>
            <a:ext cx="1643074" cy="246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555\Downloads\ver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14744" y="3929066"/>
            <a:ext cx="1785950" cy="2370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C:\Users\555\Downloads\viktoriya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29454" y="3827862"/>
            <a:ext cx="1714512" cy="242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2" name="AutoShape 8" descr="http://dou1-poch.gov67.ru/files/413/foto-svet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3" name="Picture 9" descr="C:\Users\555\Downloads\foto-svet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3504" y="2000240"/>
            <a:ext cx="1714512" cy="2380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1621507395_20-phonoteka_org-p-fon-dlya-prezentatsii-nedelya-detskoi-knig-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14290"/>
            <a:ext cx="8477277" cy="63579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57290" y="3071810"/>
            <a:ext cx="621510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4500" cmpd="dbl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b="1" cap="none" spc="0" dirty="0">
              <a:ln w="24500" cmpd="dbl">
                <a:solidFill>
                  <a:srgbClr val="C00000"/>
                </a:solidFill>
                <a:prstDash val="solid"/>
                <a:miter lim="800000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502247_80-p-fon-dlya-slaidov-v-prezentatsii-shkolnie-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259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7158" y="571480"/>
            <a:ext cx="8501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Творческая образовательная среда</a:t>
            </a:r>
            <a:endParaRPr lang="ru-RU" sz="4000" u="sng" dirty="0">
              <a:solidFill>
                <a:srgbClr val="C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143108" y="4429132"/>
            <a:ext cx="7000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5136941" y="3000372"/>
            <a:ext cx="63863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-500098" y="3000372"/>
            <a:ext cx="53676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Волна 13"/>
          <p:cNvSpPr/>
          <p:nvPr/>
        </p:nvSpPr>
        <p:spPr>
          <a:xfrm>
            <a:off x="2643174" y="1500174"/>
            <a:ext cx="6143668" cy="4786346"/>
          </a:xfrm>
          <a:prstGeom prst="wav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Это</a:t>
            </a:r>
            <a:r>
              <a:rPr lang="ru-RU" sz="2400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среда, которая способствует                                                                                                                                                                        формированию личности, характеризующейся активностью освоения и преобразования окружающего мира, высокой самооценкой, открытостью и свободой своих суждений и поступков.</a:t>
            </a:r>
          </a:p>
          <a:p>
            <a:pPr algn="r"/>
            <a:r>
              <a:rPr lang="ru-RU" sz="2400" b="1" dirty="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Януш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Корчак</a:t>
            </a:r>
            <a:endParaRPr lang="ru-RU" sz="3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Janusz Korczak (cropped).jpg"/>
          <p:cNvPicPr/>
          <p:nvPr/>
        </p:nvPicPr>
        <p:blipFill>
          <a:blip r:embed="rId4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4282" y="1714488"/>
            <a:ext cx="2324130" cy="2714644"/>
          </a:xfrm>
          <a:prstGeom prst="rect">
            <a:avLst/>
          </a:prstGeom>
          <a:noFill/>
          <a:ln>
            <a:noFill/>
          </a:ln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3000364" y="5000636"/>
            <a:ext cx="48577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502247_80-p-fon-dlya-slaidov-v-prezentatsii-shkolnie-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48"/>
            <a:ext cx="9144000" cy="68259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19978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 smtClean="0"/>
              <a:t> </a:t>
            </a:r>
          </a:p>
        </p:txBody>
      </p:sp>
      <p:sp>
        <p:nvSpPr>
          <p:cNvPr id="43010" name="AutoShape 2" descr="C:\Users\555\Downloads\014650_7b9b527eabe04dfdb8a33ddf25a05628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11" name="Picture 3" descr="C:\Users\555\Downloads\8a4f48727c0d46f8b1fc476d5463065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571480"/>
            <a:ext cx="8506649" cy="5667555"/>
          </a:xfrm>
          <a:prstGeom prst="rect">
            <a:avLst/>
          </a:prstGeom>
          <a:noFill/>
        </p:spPr>
      </p:pic>
      <p:pic>
        <p:nvPicPr>
          <p:cNvPr id="43012" name="Picture 4" descr="C:\Users\555\Downloads\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010" y="642918"/>
            <a:ext cx="8537270" cy="5572164"/>
          </a:xfrm>
          <a:prstGeom prst="rect">
            <a:avLst/>
          </a:prstGeom>
          <a:noFill/>
        </p:spPr>
      </p:pic>
      <p:pic>
        <p:nvPicPr>
          <p:cNvPr id="43013" name="Picture 5" descr="C:\Users\555\Downloads\Xd5mAv8Rh_M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714356"/>
            <a:ext cx="8358246" cy="5569988"/>
          </a:xfrm>
          <a:prstGeom prst="rect">
            <a:avLst/>
          </a:prstGeom>
          <a:noFill/>
        </p:spPr>
      </p:pic>
      <p:pic>
        <p:nvPicPr>
          <p:cNvPr id="43014" name="Picture 6" descr="C:\Users\555\Downloads\f2b68b0c6e4b8427e21f60201e7accaa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642918"/>
            <a:ext cx="8643998" cy="5572163"/>
          </a:xfrm>
          <a:prstGeom prst="rect">
            <a:avLst/>
          </a:prstGeom>
          <a:noFill/>
        </p:spPr>
      </p:pic>
      <p:pic>
        <p:nvPicPr>
          <p:cNvPr id="43015" name="Picture 7" descr="C:\Users\555\Downloads\cdf4060156b9d9398f100b312529ca7c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10" y="571480"/>
            <a:ext cx="7858180" cy="5702490"/>
          </a:xfrm>
          <a:prstGeom prst="rect">
            <a:avLst/>
          </a:prstGeom>
          <a:noFill/>
        </p:spPr>
      </p:pic>
      <p:pic>
        <p:nvPicPr>
          <p:cNvPr id="43016" name="Picture 8" descr="C:\Users\555\Downloads\6283IMG_60681311190455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472" y="785794"/>
            <a:ext cx="8039360" cy="5357480"/>
          </a:xfrm>
          <a:prstGeom prst="rect">
            <a:avLst/>
          </a:prstGeom>
          <a:noFill/>
        </p:spPr>
      </p:pic>
      <p:pic>
        <p:nvPicPr>
          <p:cNvPr id="43018" name="Picture 10" descr="C:\Users\555\Downloads\tvorcheskie-professii-svyazannye-s-risovaniem-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5720" y="885352"/>
            <a:ext cx="8501090" cy="4793168"/>
          </a:xfrm>
          <a:prstGeom prst="rect">
            <a:avLst/>
          </a:prstGeom>
          <a:noFill/>
        </p:spPr>
      </p:pic>
      <p:pic>
        <p:nvPicPr>
          <p:cNvPr id="43019" name="Picture 11" descr="C:\Users\555\Downloads\5f8d27580d3d1762499898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2910" y="785794"/>
            <a:ext cx="7715336" cy="5143557"/>
          </a:xfrm>
          <a:prstGeom prst="rect">
            <a:avLst/>
          </a:prstGeom>
          <a:noFill/>
        </p:spPr>
      </p:pic>
      <p:pic>
        <p:nvPicPr>
          <p:cNvPr id="43020" name="Picture 12" descr="C:\Users\555\Downloads\2016-08-11-15-16-50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2910" y="785794"/>
            <a:ext cx="7929618" cy="5293020"/>
          </a:xfrm>
          <a:prstGeom prst="rect">
            <a:avLst/>
          </a:prstGeom>
          <a:noFill/>
        </p:spPr>
      </p:pic>
      <p:pic>
        <p:nvPicPr>
          <p:cNvPr id="43024" name="Picture 16" descr="C:\Users\555\Desktop\3fai0j1yb2m0zsocat361pxdj3byi9q0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57158" y="642918"/>
            <a:ext cx="8498735" cy="55229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502247_80-p-fon-dlya-slaidov-v-prezentatsii-shkolnie-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2590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86050" y="428604"/>
            <a:ext cx="3214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357158" y="3071810"/>
            <a:ext cx="8358246" cy="1571636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Отсутствие единой системы сотворчества ребенка – педагогов - родителей по организации и преобразованию ППРС групп и ДОО</a:t>
            </a:r>
            <a:endParaRPr lang="ru-RU" sz="2000" dirty="0"/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2857488" y="4929198"/>
            <a:ext cx="6072230" cy="1247586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сутствие  полноценного материально-технического обеспечения. </a:t>
            </a:r>
          </a:p>
          <a:p>
            <a:pPr algn="ctr"/>
            <a:endParaRPr lang="ru-RU" dirty="0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714348" y="1357298"/>
            <a:ext cx="7215238" cy="1500198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Недостаточно реализуются требования </a:t>
            </a:r>
            <a:r>
              <a:rPr lang="ru-RU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полифункциональности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вариативности, доступности.</a:t>
            </a:r>
          </a:p>
          <a:p>
            <a:pPr algn="ctr"/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502247_80-p-fon-dlya-slaidov-v-prezentatsii-shkolnie-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2590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7158" y="1571612"/>
            <a:ext cx="8358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214678" y="571480"/>
            <a:ext cx="30003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4000" b="1" i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428596" y="1357298"/>
            <a:ext cx="6715172" cy="2462032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Организовать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работу по привлечению родителей и детей, как активных участников совершенствования предметно-пространственной среды в ДОО, используя эффективные формы и методы сотрудничества с семьёй.</a:t>
            </a:r>
          </a:p>
          <a:p>
            <a:pPr algn="ctr"/>
            <a:endParaRPr lang="ru-RU" dirty="0"/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2428860" y="3643314"/>
            <a:ext cx="6357982" cy="2604908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ru-RU" sz="2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Создать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развивающую среду «Своими руками» для детей всех возрастных групп, соответствующую индивидуальным склонностям и интересам каждого ребёнка, способствующую их эмоциональному благополучию.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502247_80-p-fon-dlya-slaidov-v-prezentatsii-shkolnie-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259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720" y="428604"/>
            <a:ext cx="8501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Требования ФГОС ДО к РППС</a:t>
            </a:r>
            <a:endParaRPr lang="ru-RU" sz="4000" u="sng" dirty="0">
              <a:solidFill>
                <a:srgbClr val="C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143108" y="4500570"/>
            <a:ext cx="7000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5136941" y="3000372"/>
            <a:ext cx="63863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2428868"/>
            <a:ext cx="53676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714348" y="1428736"/>
            <a:ext cx="2928958" cy="785818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600" dirty="0" smtClean="0"/>
          </a:p>
          <a:p>
            <a:pPr lvl="0" algn="ctr"/>
            <a:r>
              <a:rPr lang="ru-RU" sz="1600" dirty="0" smtClean="0"/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трансформируемой </a:t>
            </a:r>
          </a:p>
          <a:p>
            <a:pPr algn="ctr"/>
            <a:endParaRPr lang="ru-RU" sz="2000" dirty="0"/>
          </a:p>
        </p:txBody>
      </p:sp>
      <p:sp>
        <p:nvSpPr>
          <p:cNvPr id="20" name="Горизонтальный свиток 19"/>
          <p:cNvSpPr/>
          <p:nvPr/>
        </p:nvSpPr>
        <p:spPr>
          <a:xfrm>
            <a:off x="4786314" y="1285860"/>
            <a:ext cx="2928958" cy="1033272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 smtClean="0"/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уютной  </a:t>
            </a: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Горизонтальный свиток 20"/>
          <p:cNvSpPr/>
          <p:nvPr/>
        </p:nvSpPr>
        <p:spPr>
          <a:xfrm>
            <a:off x="4857752" y="3357562"/>
            <a:ext cx="2928958" cy="1033272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полифункциональной </a:t>
            </a:r>
            <a:endParaRPr lang="ru-RU" sz="2000" dirty="0"/>
          </a:p>
        </p:txBody>
      </p:sp>
      <p:sp>
        <p:nvSpPr>
          <p:cNvPr id="22" name="Горизонтальный свиток 21"/>
          <p:cNvSpPr/>
          <p:nvPr/>
        </p:nvSpPr>
        <p:spPr>
          <a:xfrm>
            <a:off x="5500694" y="2428868"/>
            <a:ext cx="2928958" cy="785818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 smtClean="0"/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ru-RU" sz="1600" dirty="0" smtClean="0"/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эстетичной </a:t>
            </a:r>
          </a:p>
          <a:p>
            <a:pPr algn="ctr"/>
            <a:endParaRPr lang="ru-RU" dirty="0"/>
          </a:p>
        </p:txBody>
      </p:sp>
      <p:sp>
        <p:nvSpPr>
          <p:cNvPr id="23" name="Горизонтальный свиток 22"/>
          <p:cNvSpPr/>
          <p:nvPr/>
        </p:nvSpPr>
        <p:spPr>
          <a:xfrm>
            <a:off x="500034" y="2428868"/>
            <a:ext cx="4071966" cy="1033272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 smtClean="0"/>
              <a:t> 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содержательно-насыщенной</a:t>
            </a:r>
            <a:r>
              <a:rPr lang="ru-RU" sz="2000" dirty="0" smtClean="0"/>
              <a:t> 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24" name="Горизонтальный свиток 23"/>
          <p:cNvSpPr/>
          <p:nvPr/>
        </p:nvSpPr>
        <p:spPr>
          <a:xfrm>
            <a:off x="1500166" y="4714884"/>
            <a:ext cx="2928958" cy="785818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 smtClean="0"/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вариативной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Горизонтальный свиток 24"/>
          <p:cNvSpPr/>
          <p:nvPr/>
        </p:nvSpPr>
        <p:spPr>
          <a:xfrm>
            <a:off x="714348" y="3786190"/>
            <a:ext cx="2928958" cy="642942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 smtClean="0"/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комфортной </a:t>
            </a:r>
            <a:endParaRPr lang="ru-RU" sz="2000" dirty="0"/>
          </a:p>
        </p:txBody>
      </p:sp>
      <p:sp>
        <p:nvSpPr>
          <p:cNvPr id="26" name="Горизонтальный свиток 25"/>
          <p:cNvSpPr/>
          <p:nvPr/>
        </p:nvSpPr>
        <p:spPr>
          <a:xfrm>
            <a:off x="3571868" y="5643578"/>
            <a:ext cx="4214842" cy="642942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 smtClean="0"/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ru-RU" sz="1600" dirty="0" smtClean="0"/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доступной и безопасной   </a:t>
            </a:r>
          </a:p>
          <a:p>
            <a:pPr algn="ctr"/>
            <a:endParaRPr lang="ru-RU" dirty="0"/>
          </a:p>
        </p:txBody>
      </p:sp>
      <p:sp>
        <p:nvSpPr>
          <p:cNvPr id="28" name="Горизонтальный свиток 27"/>
          <p:cNvSpPr/>
          <p:nvPr/>
        </p:nvSpPr>
        <p:spPr>
          <a:xfrm>
            <a:off x="5643570" y="4714884"/>
            <a:ext cx="3071834" cy="71438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гармоничной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502247_80-p-fon-dlya-slaidov-v-prezentatsii-shkolnie-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48"/>
            <a:ext cx="9144000" cy="6825903"/>
          </a:xfrm>
          <a:prstGeom prst="rect">
            <a:avLst/>
          </a:prstGeom>
        </p:spPr>
      </p:pic>
      <p:pic>
        <p:nvPicPr>
          <p:cNvPr id="30722" name="Picture 2" descr="C:\Users\555\Desktop\ПАБЛИК\Обложки для МО (образование), копия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142984"/>
            <a:ext cx="8470683" cy="4214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502247_80-p-fon-dlya-slaidov-v-prezentatsii-shkolnie-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48"/>
            <a:ext cx="9144000" cy="6825903"/>
          </a:xfrm>
          <a:prstGeom prst="rect">
            <a:avLst/>
          </a:prstGeom>
        </p:spPr>
      </p:pic>
      <p:pic>
        <p:nvPicPr>
          <p:cNvPr id="28675" name="Picture 3" descr="C:\Users\555\Desktop\Экология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571480"/>
            <a:ext cx="1947087" cy="287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 descr="C:\Users\555\Desktop\Познавательное развитие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571480"/>
            <a:ext cx="1714512" cy="2763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7" name="Picture 5" descr="C:\Users\555\Desktop\Познавательное развитие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571480"/>
            <a:ext cx="1862168" cy="2920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1" name="Picture 3" descr="C:\Users\555\Downloads\168383364864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3500438"/>
            <a:ext cx="2643207" cy="1982405"/>
          </a:xfrm>
          <a:prstGeom prst="rect">
            <a:avLst/>
          </a:prstGeom>
          <a:noFill/>
        </p:spPr>
      </p:pic>
      <p:pic>
        <p:nvPicPr>
          <p:cNvPr id="32772" name="Picture 4" descr="C:\Users\555\Downloads\168383364865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00364" y="3429000"/>
            <a:ext cx="3883053" cy="2912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3" name="Picture 5" descr="C:\Users\555\Downloads\1683833648672.jpg"/>
          <p:cNvPicPr>
            <a:picLocks noChangeAspect="1" noChangeArrowheads="1"/>
          </p:cNvPicPr>
          <p:nvPr/>
        </p:nvPicPr>
        <p:blipFill>
          <a:blip r:embed="rId9"/>
          <a:srcRect l="14088"/>
          <a:stretch>
            <a:fillRect/>
          </a:stretch>
        </p:blipFill>
        <p:spPr bwMode="auto">
          <a:xfrm>
            <a:off x="7000893" y="3458752"/>
            <a:ext cx="1928826" cy="2993489"/>
          </a:xfrm>
          <a:prstGeom prst="rect">
            <a:avLst/>
          </a:prstGeom>
          <a:noFill/>
        </p:spPr>
      </p:pic>
      <p:pic>
        <p:nvPicPr>
          <p:cNvPr id="32774" name="Picture 6" descr="C:\Users\555\Downloads\1683833648684.jpg"/>
          <p:cNvPicPr>
            <a:picLocks noChangeAspect="1" noChangeArrowheads="1"/>
          </p:cNvPicPr>
          <p:nvPr/>
        </p:nvPicPr>
        <p:blipFill>
          <a:blip r:embed="rId10"/>
          <a:srcRect l="3480" t="10441" r="7773" b="16473"/>
          <a:stretch>
            <a:fillRect/>
          </a:stretch>
        </p:blipFill>
        <p:spPr bwMode="auto">
          <a:xfrm>
            <a:off x="214282" y="500042"/>
            <a:ext cx="2714644" cy="2980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8" name="Picture 10" descr="C:\Users\555\Downloads\1683833648748.jpg"/>
          <p:cNvPicPr>
            <a:picLocks noChangeAspect="1" noChangeArrowheads="1"/>
          </p:cNvPicPr>
          <p:nvPr/>
        </p:nvPicPr>
        <p:blipFill>
          <a:blip r:embed="rId11"/>
          <a:srcRect l="6050" t="14766" r="5075" b="8733"/>
          <a:stretch>
            <a:fillRect/>
          </a:stretch>
        </p:blipFill>
        <p:spPr bwMode="auto">
          <a:xfrm>
            <a:off x="214282" y="5072074"/>
            <a:ext cx="2214578" cy="1429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1083</Words>
  <Application>Microsoft Office PowerPoint</Application>
  <PresentationFormat>Экран (4:3)</PresentationFormat>
  <Paragraphs>131</Paragraphs>
  <Slides>24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555</dc:creator>
  <cp:lastModifiedBy>555</cp:lastModifiedBy>
  <cp:revision>69</cp:revision>
  <dcterms:created xsi:type="dcterms:W3CDTF">2023-05-09T08:49:15Z</dcterms:created>
  <dcterms:modified xsi:type="dcterms:W3CDTF">2023-05-12T01:18:22Z</dcterms:modified>
</cp:coreProperties>
</file>