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82" r:id="rId3"/>
    <p:sldId id="281" r:id="rId4"/>
    <p:sldId id="287" r:id="rId5"/>
    <p:sldId id="288" r:id="rId6"/>
    <p:sldId id="296" r:id="rId7"/>
    <p:sldId id="290" r:id="rId8"/>
    <p:sldId id="291" r:id="rId9"/>
    <p:sldId id="274" r:id="rId10"/>
    <p:sldId id="294" r:id="rId11"/>
    <p:sldId id="284" r:id="rId12"/>
    <p:sldId id="286" r:id="rId13"/>
    <p:sldId id="264" r:id="rId14"/>
    <p:sldId id="263" r:id="rId15"/>
    <p:sldId id="267" r:id="rId16"/>
    <p:sldId id="273" r:id="rId17"/>
    <p:sldId id="289" r:id="rId18"/>
    <p:sldId id="276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D51DC"/>
    <a:srgbClr val="29C404"/>
    <a:srgbClr val="FF0066"/>
    <a:srgbClr val="2E0221"/>
    <a:srgbClr val="2E0228"/>
    <a:srgbClr val="2321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B6594-1783-413A-82DF-64883AB2DF05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CF14B-38B3-4123-A749-EACBB1BC04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F14B-38B3-4123-A749-EACBB1BC04B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CF14B-38B3-4123-A749-EACBB1BC04B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527F2-73CB-4C43-B2D7-6E635F2FEEB2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9766F-F2CB-427D-B1EB-CFE0BB8BD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86000" y="3068960"/>
            <a:ext cx="5742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cs typeface="Aharoni" pitchFamily="2" charset="-79"/>
              </a:rPr>
              <a:t> </a:t>
            </a:r>
            <a:endParaRPr lang="ru-RU" sz="3200" b="1" dirty="0">
              <a:solidFill>
                <a:schemeClr val="bg2">
                  <a:lumMod val="10000"/>
                </a:schemeClr>
              </a:solidFill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08518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0"/>
            <a:ext cx="70009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D60093"/>
              </a:solidFill>
            </a:endParaRPr>
          </a:p>
          <a:p>
            <a:pPr algn="ctr"/>
            <a:r>
              <a:rPr lang="ru-RU" sz="2400" b="1" dirty="0" err="1" smtClean="0">
                <a:solidFill>
                  <a:srgbClr val="D60093"/>
                </a:solidFill>
              </a:rPr>
              <a:t>Исследовательско</a:t>
            </a:r>
            <a:r>
              <a:rPr lang="ru-RU" sz="2400" b="1" dirty="0" smtClean="0">
                <a:solidFill>
                  <a:srgbClr val="D60093"/>
                </a:solidFill>
              </a:rPr>
              <a:t> – творческий проект</a:t>
            </a:r>
            <a:r>
              <a:rPr lang="ru-RU" sz="4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"Умный  взгляд на мусор"</a:t>
            </a:r>
            <a:endParaRPr lang="ru-RU" sz="44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5072074"/>
            <a:ext cx="407196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anose="020B0606020202030204" pitchFamily="34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29C4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Times New Roman" pitchFamily="18" charset="0"/>
              </a:rPr>
              <a:t>Дети подготовительной к школе группы, воспитатель Калиничева В.А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29C4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Times New Roman" pitchFamily="18" charset="0"/>
              </a:rPr>
              <a:t>МБДОУ </a:t>
            </a:r>
            <a:r>
              <a:rPr lang="ru-RU" b="1" dirty="0" err="1" smtClean="0">
                <a:ln w="1905"/>
                <a:solidFill>
                  <a:srgbClr val="29C4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Times New Roman" pitchFamily="18" charset="0"/>
              </a:rPr>
              <a:t>д</a:t>
            </a:r>
            <a:r>
              <a:rPr lang="ru-RU" b="1" dirty="0" smtClean="0">
                <a:ln w="1905"/>
                <a:solidFill>
                  <a:srgbClr val="29C4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Times New Roman" pitchFamily="18" charset="0"/>
              </a:rPr>
              <a:t>/с № 1 г.Починка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905"/>
                <a:solidFill>
                  <a:srgbClr val="29C40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anose="020B0606020202030204" pitchFamily="34" charset="0"/>
                <a:cs typeface="Times New Roman" pitchFamily="18" charset="0"/>
              </a:rPr>
              <a:t>Смоленской области</a:t>
            </a:r>
          </a:p>
          <a:p>
            <a:pPr>
              <a:defRPr/>
            </a:pPr>
            <a: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00232" y="1500174"/>
            <a:ext cx="5951435" cy="40005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7554" y="-500089"/>
            <a:ext cx="41434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D60093"/>
                </a:solidFill>
                <a:latin typeface="Constantia" pitchFamily="18" charset="0"/>
              </a:rPr>
              <a:t> </a:t>
            </a:r>
            <a:endParaRPr lang="en-US" sz="2800" b="1" dirty="0" smtClean="0">
              <a:solidFill>
                <a:srgbClr val="D60093"/>
              </a:solidFill>
              <a:latin typeface="Constantia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D60093"/>
                </a:solidFill>
                <a:latin typeface="Constantia" pitchFamily="18" charset="0"/>
              </a:rPr>
              <a:t>                     </a:t>
            </a:r>
            <a:r>
              <a:rPr lang="ru-RU" sz="3600" b="1" dirty="0" smtClean="0">
                <a:solidFill>
                  <a:srgbClr val="D60093"/>
                </a:solidFill>
              </a:rPr>
              <a:t>АВТОМОБИЛЬ</a:t>
            </a:r>
          </a:p>
        </p:txBody>
      </p:sp>
      <p:pic>
        <p:nvPicPr>
          <p:cNvPr id="8" name="Picture 3" descr="P1120046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85918" y="1000108"/>
            <a:ext cx="7000924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35696" y="476673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endParaRPr lang="ru-RU" sz="12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28"/>
            <a:ext cx="3786213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572132" y="642919"/>
            <a:ext cx="3286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b="1" u="sng" dirty="0" err="1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Балычева</a:t>
            </a:r>
            <a:r>
              <a:rPr lang="ru-RU" b="1" u="sng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Семёна</a:t>
            </a:r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: ваза для цветов из трубочек  для коктейля.</a:t>
            </a:r>
          </a:p>
        </p:txBody>
      </p:sp>
      <p:pic>
        <p:nvPicPr>
          <p:cNvPr id="9" name="Picture 4" descr="P1120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928934"/>
            <a:ext cx="364873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857356" y="4357695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endParaRPr lang="ru-RU" dirty="0" smtClean="0">
              <a:solidFill>
                <a:srgbClr val="334F1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b="1" u="sng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Рыжикова Сергея: </a:t>
            </a:r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бинокль  - бутылки из под йогурта, цветная </a:t>
            </a:r>
            <a:r>
              <a:rPr lang="ru-RU" b="1" dirty="0" err="1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изолента</a:t>
            </a:r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3500430" y="3429000"/>
            <a:ext cx="731520" cy="1285884"/>
          </a:xfrm>
          <a:prstGeom prst="curvedLeftArrow">
            <a:avLst>
              <a:gd name="adj1" fmla="val 25000"/>
              <a:gd name="adj2" fmla="val 50000"/>
              <a:gd name="adj3" fmla="val 34615"/>
            </a:avLst>
          </a:prstGeom>
          <a:solidFill>
            <a:srgbClr val="29C404"/>
          </a:solidFill>
          <a:ln>
            <a:solidFill>
              <a:srgbClr val="FD5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7500958" y="1643050"/>
            <a:ext cx="731520" cy="1285884"/>
          </a:xfrm>
          <a:prstGeom prst="curvedLeftArrow">
            <a:avLst>
              <a:gd name="adj1" fmla="val 25000"/>
              <a:gd name="adj2" fmla="val 50000"/>
              <a:gd name="adj3" fmla="val 34615"/>
            </a:avLst>
          </a:prstGeom>
          <a:solidFill>
            <a:srgbClr val="29C404"/>
          </a:solidFill>
          <a:ln>
            <a:solidFill>
              <a:srgbClr val="FD5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835696" y="476673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>
              <a:buNone/>
            </a:pP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642919"/>
            <a:ext cx="3571900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dirty="0" smtClean="0">
                <a:solidFill>
                  <a:srgbClr val="334F1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79" y="4572009"/>
            <a:ext cx="37297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b="1" u="sng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Покладова Ромы: </a:t>
            </a:r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тренажёрный коврик для ног изготовлен из бутылочных крышек.</a:t>
            </a:r>
          </a:p>
        </p:txBody>
      </p:sp>
      <p:pic>
        <p:nvPicPr>
          <p:cNvPr id="11" name="Picture 5" descr="G:\DCIM\112_PANA\P1120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14480" y="571480"/>
            <a:ext cx="342902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G:\DCIM\112_PANA\P112006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429256" y="1857364"/>
            <a:ext cx="3408358" cy="4352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357818" y="1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kern="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b="1" u="sng" kern="0" dirty="0" err="1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Костенок</a:t>
            </a:r>
            <a:r>
              <a:rPr lang="ru-RU" b="1" u="sng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Арины</a:t>
            </a:r>
            <a:r>
              <a:rPr lang="ru-RU" b="1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: кукла – оберег, выполнена из шпагата и лент.</a:t>
            </a:r>
            <a:endParaRPr lang="ru-RU" b="1" dirty="0">
              <a:solidFill>
                <a:srgbClr val="29C404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4572000" y="4500570"/>
            <a:ext cx="731520" cy="1071570"/>
          </a:xfrm>
          <a:prstGeom prst="curvedLeftArrow">
            <a:avLst>
              <a:gd name="adj1" fmla="val 25000"/>
              <a:gd name="adj2" fmla="val 50000"/>
              <a:gd name="adj3" fmla="val 34615"/>
            </a:avLst>
          </a:prstGeom>
          <a:solidFill>
            <a:srgbClr val="29C404"/>
          </a:solidFill>
          <a:ln>
            <a:solidFill>
              <a:srgbClr val="FD5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7500958" y="928670"/>
            <a:ext cx="731520" cy="1000132"/>
          </a:xfrm>
          <a:prstGeom prst="curvedLeftArrow">
            <a:avLst>
              <a:gd name="adj1" fmla="val 25000"/>
              <a:gd name="adj2" fmla="val 50000"/>
              <a:gd name="adj3" fmla="val 34615"/>
            </a:avLst>
          </a:prstGeom>
          <a:solidFill>
            <a:srgbClr val="29C404"/>
          </a:solidFill>
          <a:ln>
            <a:solidFill>
              <a:srgbClr val="FD5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00166" y="140677"/>
            <a:ext cx="70009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b="1" dirty="0" err="1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Феськовой</a:t>
            </a:r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Тани: шкатулка выполнена из спичечных коробков. Ваза из  пластиковой бутылки.   </a:t>
            </a:r>
            <a:endParaRPr lang="ru-RU" b="1" dirty="0">
              <a:solidFill>
                <a:srgbClr val="29C404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988840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" name="Picture 5" descr="G:\DCIM\112_PANA\P112007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85969" y="1110102"/>
            <a:ext cx="3748189" cy="510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G:\DCIM\112_PANA\P1120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19757" y="1142984"/>
            <a:ext cx="3024209" cy="2268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G:\DCIM\112_PANA\P1120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606750" y="3680133"/>
            <a:ext cx="300259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35696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2348880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endParaRPr lang="ru-RU" sz="2800" kern="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" name="Picture 6" descr="G:\DCIM\112_PANA\P1120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7818" y="285728"/>
            <a:ext cx="330317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57356" y="428604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b="1" u="sng" dirty="0" err="1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Володченковой</a:t>
            </a:r>
            <a:r>
              <a:rPr lang="ru-RU" b="1" u="sng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Алины:</a:t>
            </a:r>
          </a:p>
          <a:p>
            <a: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Цветы – выполнены из бумажных салфеток.</a:t>
            </a:r>
          </a:p>
          <a:p>
            <a: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Шкатулка - из старых открыток.</a:t>
            </a:r>
          </a:p>
          <a:p>
            <a:r>
              <a:rPr lang="ru-RU" b="1" u="sng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>
              <a:solidFill>
                <a:srgbClr val="29C40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G:\DCIM\112_PANA\P11200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43504" y="3714752"/>
            <a:ext cx="3357586" cy="296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555\Desktop\image (4).jpg"/>
          <p:cNvPicPr>
            <a:picLocks noChangeAspect="1" noChangeArrowheads="1"/>
          </p:cNvPicPr>
          <p:nvPr/>
        </p:nvPicPr>
        <p:blipFill>
          <a:blip r:embed="rId5"/>
          <a:srcRect l="39116" t="11358" r="6462" b="38666"/>
          <a:stretch>
            <a:fillRect/>
          </a:stretch>
        </p:blipFill>
        <p:spPr bwMode="auto">
          <a:xfrm>
            <a:off x="1857356" y="1814503"/>
            <a:ext cx="3143272" cy="440057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1" y="548680"/>
            <a:ext cx="3429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7" name="Picture 2" descr="C:\Users\555\Desktop\ИЛЬЯ\поделки\P11201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929065"/>
            <a:ext cx="2898079" cy="2554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555\Desktop\P1120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85728"/>
            <a:ext cx="5085503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555\Desktop\ИЛЬЯ\поделки\P1120150.JPG"/>
          <p:cNvPicPr>
            <a:picLocks noChangeAspect="1" noChangeArrowheads="1"/>
          </p:cNvPicPr>
          <p:nvPr/>
        </p:nvPicPr>
        <p:blipFill>
          <a:blip r:embed="rId6" cstate="print"/>
          <a:srcRect t="11589"/>
          <a:stretch>
            <a:fillRect/>
          </a:stretch>
        </p:blipFill>
        <p:spPr bwMode="auto">
          <a:xfrm>
            <a:off x="5715008" y="857232"/>
            <a:ext cx="308281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14480" y="4429132"/>
            <a:ext cx="464347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b="1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b="1" u="sng" kern="0" dirty="0" err="1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Шершакова</a:t>
            </a:r>
            <a:r>
              <a:rPr lang="ru-RU" b="1" u="sng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Максима:                                               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b="1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Веер - из пластмассовых вилок украшенный лентами.   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b="1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Подсвечник - из пластмассовых ложек. </a:t>
            </a:r>
            <a:endParaRPr lang="ru-RU" b="1" kern="0" dirty="0">
              <a:solidFill>
                <a:srgbClr val="29C40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548680"/>
            <a:ext cx="8168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 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196753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endParaRPr lang="ru-RU" sz="2800" kern="0" dirty="0" smtClean="0">
              <a:solidFill>
                <a:srgbClr val="000000"/>
              </a:solidFill>
            </a:endParaRPr>
          </a:p>
        </p:txBody>
      </p:sp>
      <p:pic>
        <p:nvPicPr>
          <p:cNvPr id="2050" name="Picture 2" descr="G:\DCIM\112_PANA\P1120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85728"/>
            <a:ext cx="4890952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555\Desktop\ИЛЬЯ\поделки\P1120152.JPG"/>
          <p:cNvPicPr>
            <a:picLocks noChangeAspect="1" noChangeArrowheads="1"/>
          </p:cNvPicPr>
          <p:nvPr/>
        </p:nvPicPr>
        <p:blipFill>
          <a:blip r:embed="rId4" cstate="print"/>
          <a:srcRect r="2272" b="19711"/>
          <a:stretch>
            <a:fillRect/>
          </a:stretch>
        </p:blipFill>
        <p:spPr bwMode="auto">
          <a:xfrm rot="16200000">
            <a:off x="5899000" y="1091589"/>
            <a:ext cx="3571900" cy="2245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555\Desktop\ИЛЬЯ\поделки\P1120156.JPG"/>
          <p:cNvPicPr>
            <a:picLocks noChangeAspect="1" noChangeArrowheads="1"/>
          </p:cNvPicPr>
          <p:nvPr/>
        </p:nvPicPr>
        <p:blipFill>
          <a:blip r:embed="rId5" cstate="print"/>
          <a:srcRect l="6921" t="-1" r="16942" b="4651"/>
          <a:stretch>
            <a:fillRect/>
          </a:stretch>
        </p:blipFill>
        <p:spPr bwMode="auto">
          <a:xfrm>
            <a:off x="5786446" y="4071942"/>
            <a:ext cx="2999167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85918" y="4214818"/>
            <a:ext cx="4071966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b="1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b="1" u="sng" kern="0" dirty="0" err="1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Межанова</a:t>
            </a:r>
            <a:r>
              <a:rPr lang="ru-RU" b="1" u="sng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Матвея: 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Часы -декорированы пластмассовыми ложками и бусинками.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kern="0" dirty="0" err="1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Светофорыч</a:t>
            </a:r>
            <a:r>
              <a:rPr lang="ru-RU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 - из губки для мытья посуды.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Чудики – из пустых флаконов от шампуня.</a:t>
            </a:r>
            <a:endParaRPr lang="ru-RU" kern="0" dirty="0">
              <a:solidFill>
                <a:srgbClr val="29C40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43824" cy="8572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D60093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D60093"/>
                </a:solidFill>
                <a:latin typeface="+mn-lt"/>
              </a:rPr>
            </a:br>
            <a:r>
              <a:rPr lang="ru-RU" sz="4000" b="1" dirty="0" smtClean="0">
                <a:solidFill>
                  <a:srgbClr val="D60093"/>
                </a:solidFill>
                <a:latin typeface="+mn-lt"/>
              </a:rPr>
              <a:t>Презентация проекта</a:t>
            </a:r>
            <a:br>
              <a:rPr lang="ru-RU" sz="4000" b="1" dirty="0" smtClean="0">
                <a:solidFill>
                  <a:srgbClr val="D60093"/>
                </a:solidFill>
                <a:latin typeface="+mn-lt"/>
              </a:rPr>
            </a:br>
            <a:r>
              <a:rPr lang="ru-RU" sz="4000" b="1" dirty="0" smtClean="0">
                <a:solidFill>
                  <a:srgbClr val="29C404"/>
                </a:solidFill>
                <a:latin typeface="+mn-lt"/>
              </a:rPr>
              <a:t>«Умный взгляд на мусор» </a:t>
            </a:r>
            <a:endParaRPr lang="ru-RU" sz="4000" b="1" dirty="0">
              <a:solidFill>
                <a:srgbClr val="29C404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076450" y="1196975"/>
            <a:ext cx="7067550" cy="331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1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endParaRPr lang="ru-RU" sz="51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28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7160" t="18616"/>
          <a:stretch>
            <a:fillRect/>
          </a:stretch>
        </p:blipFill>
        <p:spPr bwMode="auto">
          <a:xfrm>
            <a:off x="1571604" y="1500174"/>
            <a:ext cx="7006847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555\Desktop\konf2017_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256"/>
            <a:ext cx="3175020" cy="2286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(средней)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rgbClr val="D60093"/>
                </a:solidFill>
                <a:ea typeface="+mj-ea"/>
                <a:cs typeface="+mj-cs"/>
              </a:rPr>
              <a:t>  </a:t>
            </a:r>
            <a:endParaRPr lang="ru-RU" sz="2800" b="1" dirty="0">
              <a:solidFill>
                <a:srgbClr val="D6009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628801"/>
            <a:ext cx="72008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lnSpc>
                <a:spcPct val="80000"/>
              </a:lnSpc>
            </a:pPr>
            <a:r>
              <a:rPr lang="ru-RU" sz="2400" dirty="0" smtClean="0"/>
              <a:t>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8" name="Picture 2" descr="D:\Август конференция\20170829_10011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857356" y="1571612"/>
            <a:ext cx="6387340" cy="4377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071670" y="357166"/>
            <a:ext cx="6143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</a:pPr>
            <a:r>
              <a:rPr lang="ru-RU" sz="3600" b="1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Акция: Получи БУКЛЕТ!</a:t>
            </a:r>
            <a:r>
              <a:rPr lang="ru-RU" sz="3600" b="1" kern="0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kern="0" dirty="0">
              <a:solidFill>
                <a:srgbClr val="29C40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(средней)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ea typeface="+mj-ea"/>
                <a:cs typeface="+mj-cs"/>
              </a:rPr>
              <a:t>  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628801"/>
            <a:ext cx="720080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lnSpc>
                <a:spcPct val="80000"/>
              </a:lnSpc>
            </a:pPr>
            <a:r>
              <a:rPr lang="ru-RU" sz="2400" dirty="0" smtClean="0"/>
              <a:t>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 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285728"/>
            <a:ext cx="6858048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ea typeface="Times New Roman" pitchFamily="18" charset="0"/>
                <a:cs typeface="Arial" pitchFamily="34" charset="0"/>
              </a:rPr>
              <a:t>Давайте вместе подарим мусору вторую жизнь, а себе шанс жить в чистом мире!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9C40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aseline="0" dirty="0" smtClean="0">
              <a:solidFill>
                <a:srgbClr val="29C404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dirty="0" smtClean="0">
              <a:ln>
                <a:noFill/>
              </a:ln>
              <a:solidFill>
                <a:srgbClr val="29C404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C4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Составители: педагог Калиничева В.А.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C40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C4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дети подготовительной к школе группы.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C40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29C40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29C40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1110880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5984" y="1571612"/>
            <a:ext cx="5857916" cy="421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500570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917022" y="1149199"/>
            <a:ext cx="6687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71480"/>
            <a:ext cx="71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Цель проекта: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Расширять знания детей о взаимозависимости мира природы и деятельности человека, как хозяйственной, так и природоохранной.  </a:t>
            </a:r>
            <a:b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 Задачи: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Уточнить представления детей об источниках возникновения мусора.</a:t>
            </a:r>
            <a:b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- Развивать умение анализировать экологическую проблему.</a:t>
            </a:r>
            <a:b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- Развивать потребность соблюдения чистоты на улицах города, дома, в детском саду.</a:t>
            </a:r>
            <a:b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- Воспитывать аккуратность, бережное отношение к окружающему миру.</a:t>
            </a:r>
            <a:r>
              <a:rPr lang="ru-RU" b="1" dirty="0" smtClean="0">
                <a:solidFill>
                  <a:srgbClr val="29C40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29C404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643050"/>
            <a:ext cx="7358114" cy="3714776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5100" b="1" kern="0" dirty="0" smtClean="0">
                <a:ln>
                  <a:solidFill>
                    <a:srgbClr val="FF0066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ru-RU" sz="5100" b="1" kern="0" dirty="0" smtClean="0">
                <a:ln>
                  <a:solidFill>
                    <a:srgbClr val="FF0066"/>
                  </a:solidFill>
                </a:ln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 </a:t>
            </a:r>
            <a:r>
              <a:rPr lang="ru-RU" sz="5100" b="1" kern="0" dirty="0" smtClean="0">
                <a:ln>
                  <a:solidFill>
                    <a:srgbClr val="FF0066"/>
                  </a:solidFill>
                </a:ln>
                <a:solidFill>
                  <a:srgbClr val="29C404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nstantia" pitchFamily="18" charset="0"/>
              </a:rPr>
              <a:t>ЗЕЛЁНЫЕ ЛАДОШКИ</a:t>
            </a:r>
            <a:endParaRPr lang="ru-RU" sz="2400" dirty="0" smtClean="0">
              <a:solidFill>
                <a:srgbClr val="29C404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00042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D51DC"/>
                  </a:solidFill>
                </a:ln>
                <a:solidFill>
                  <a:srgbClr val="D60093"/>
                </a:solidFill>
              </a:rPr>
              <a:t>ЭКОЛОГИЧЕСКАЯ ОРГАНИЗАЦИЯ</a:t>
            </a:r>
          </a:p>
          <a:p>
            <a:pPr algn="ctr"/>
            <a:endParaRPr lang="ru-RU" sz="3200" b="1" dirty="0">
              <a:solidFill>
                <a:srgbClr val="D60093"/>
              </a:solidFill>
            </a:endParaRPr>
          </a:p>
        </p:txBody>
      </p:sp>
      <p:pic>
        <p:nvPicPr>
          <p:cNvPr id="5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35782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196752"/>
            <a:ext cx="7067128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100" b="1" kern="0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</a:t>
            </a:r>
            <a:endParaRPr lang="ru-RU" sz="51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28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29C404"/>
                </a:solidFill>
              </a:rPr>
              <a:t>Я держу в ладошках солнце</a:t>
            </a:r>
          </a:p>
          <a:p>
            <a:pPr algn="ctr"/>
            <a:r>
              <a:rPr lang="ru-RU" sz="2400" b="1" dirty="0" smtClean="0">
                <a:solidFill>
                  <a:srgbClr val="29C404"/>
                </a:solidFill>
              </a:rPr>
              <a:t>  Я дарю его друзьям!</a:t>
            </a:r>
          </a:p>
          <a:p>
            <a:pPr algn="ctr"/>
            <a:r>
              <a:rPr lang="ru-RU" sz="2400" b="1" dirty="0" smtClean="0">
                <a:solidFill>
                  <a:srgbClr val="29C404"/>
                </a:solidFill>
              </a:rPr>
              <a:t>Улыбнитесь - это просто!</a:t>
            </a:r>
          </a:p>
          <a:p>
            <a:pPr algn="ctr"/>
            <a:r>
              <a:rPr lang="ru-RU" sz="2400" b="1" dirty="0" smtClean="0">
                <a:solidFill>
                  <a:srgbClr val="29C404"/>
                </a:solidFill>
              </a:rPr>
              <a:t>Лучик солнца – это вам!</a:t>
            </a:r>
          </a:p>
        </p:txBody>
      </p:sp>
      <p:pic>
        <p:nvPicPr>
          <p:cNvPr id="9" name="Picture 3" descr="G:\DCIM\112_PANA\P112026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928794" y="2000240"/>
            <a:ext cx="6579230" cy="4381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00100" y="1785926"/>
            <a:ext cx="7929618" cy="785818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D51DC"/>
                </a:solidFill>
              </a:rPr>
              <a:t> </a:t>
            </a:r>
            <a:br>
              <a:rPr lang="ru-RU" sz="3600" b="1" dirty="0" smtClean="0">
                <a:solidFill>
                  <a:srgbClr val="FD51DC"/>
                </a:solidFill>
              </a:rPr>
            </a:br>
            <a:r>
              <a:rPr lang="ru-RU" sz="4000" b="1" dirty="0" smtClean="0">
                <a:solidFill>
                  <a:srgbClr val="D60093"/>
                </a:solidFill>
                <a:latin typeface="+mn-lt"/>
              </a:rPr>
              <a:t>аллея рисунков </a:t>
            </a:r>
            <a:br>
              <a:rPr lang="ru-RU" sz="4000" b="1" dirty="0" smtClean="0">
                <a:solidFill>
                  <a:srgbClr val="D60093"/>
                </a:solidFill>
                <a:latin typeface="+mn-lt"/>
              </a:rPr>
            </a:br>
            <a:r>
              <a:rPr lang="ru-RU" sz="4000" b="1" dirty="0" smtClean="0">
                <a:solidFill>
                  <a:srgbClr val="D60093"/>
                </a:solidFill>
                <a:latin typeface="+mn-lt"/>
              </a:rPr>
              <a:t>под открытым небом </a:t>
            </a:r>
            <a:br>
              <a:rPr lang="ru-RU" sz="4000" b="1" dirty="0" smtClean="0">
                <a:solidFill>
                  <a:srgbClr val="D60093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D51DC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D51DC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D51DC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D51DC"/>
                </a:solidFill>
                <a:latin typeface="+mn-lt"/>
              </a:rPr>
            </a:br>
            <a:r>
              <a:rPr lang="ru-RU" sz="3200" b="1" dirty="0" smtClean="0">
                <a:solidFill>
                  <a:srgbClr val="00B050"/>
                </a:solidFill>
                <a:latin typeface="+mn-lt"/>
              </a:rPr>
              <a:t> </a:t>
            </a:r>
            <a:br>
              <a:rPr lang="ru-RU" sz="3200" b="1" dirty="0" smtClean="0">
                <a:solidFill>
                  <a:srgbClr val="00B050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D51DC"/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rgbClr val="FD51DC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D51DC"/>
                </a:solidFill>
              </a:rPr>
              <a:t/>
            </a:r>
            <a:br>
              <a:rPr lang="ru-RU" sz="3600" b="1" dirty="0" smtClean="0">
                <a:solidFill>
                  <a:srgbClr val="FD51DC"/>
                </a:solidFill>
              </a:rPr>
            </a:br>
            <a:endParaRPr lang="ru-RU" sz="2400" b="1" dirty="0">
              <a:solidFill>
                <a:srgbClr val="FD51DC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571604" y="2214554"/>
            <a:ext cx="7072362" cy="3786214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prstTxWarp prst="textDeflate">
              <a:avLst>
                <a:gd name="adj" fmla="val 544"/>
              </a:avLst>
            </a:prstTxWarp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ln>
                  <a:solidFill>
                    <a:srgbClr val="FD51DC"/>
                  </a:solidFill>
                </a:ln>
                <a:solidFill>
                  <a:srgbClr val="29C40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экологический десант</a:t>
            </a:r>
            <a:br>
              <a:rPr lang="ru-RU" sz="5400" b="1" dirty="0" smtClean="0">
                <a:ln>
                  <a:solidFill>
                    <a:srgbClr val="FD51DC"/>
                  </a:solidFill>
                </a:ln>
                <a:solidFill>
                  <a:srgbClr val="29C40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sz="5100" dirty="0" smtClean="0">
              <a:ln>
                <a:solidFill>
                  <a:srgbClr val="FD51DC"/>
                </a:solidFill>
              </a:ln>
              <a:solidFill>
                <a:srgbClr val="29C404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28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2840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72074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D51DC"/>
                </a:solidFill>
              </a:rPr>
              <a:t> </a:t>
            </a:r>
            <a:br>
              <a:rPr lang="ru-RU" sz="3600" b="1" dirty="0" smtClean="0">
                <a:solidFill>
                  <a:srgbClr val="FD51DC"/>
                </a:solidFill>
              </a:rPr>
            </a:br>
            <a:r>
              <a:rPr lang="ru-RU" sz="4000" b="1" dirty="0" smtClean="0">
                <a:solidFill>
                  <a:srgbClr val="FD51DC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rgbClr val="FD51DC"/>
                </a:solidFill>
              </a:rPr>
              <a:t/>
            </a:r>
            <a:br>
              <a:rPr lang="ru-RU" sz="3600" b="1" dirty="0" smtClean="0">
                <a:solidFill>
                  <a:srgbClr val="FD51DC"/>
                </a:solidFill>
              </a:rPr>
            </a:br>
            <a:endParaRPr lang="ru-RU" sz="2400" b="1" dirty="0">
              <a:solidFill>
                <a:srgbClr val="FD51DC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071688" y="2214563"/>
            <a:ext cx="7072312" cy="3786187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prstTxWarp prst="textDeflate">
              <a:avLst>
                <a:gd name="adj" fmla="val 544"/>
              </a:avLst>
            </a:prstTxWarp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ln>
                  <a:solidFill>
                    <a:srgbClr val="FD51DC"/>
                  </a:solidFill>
                </a:ln>
                <a:solidFill>
                  <a:srgbClr val="29C40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5100" dirty="0" smtClean="0">
              <a:ln>
                <a:solidFill>
                  <a:srgbClr val="FD51DC"/>
                </a:solidFill>
              </a:ln>
              <a:solidFill>
                <a:srgbClr val="29C404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28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2840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DCIM\112_PANA\P112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57166"/>
            <a:ext cx="2547923" cy="1826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G:\DCIM\112_PANA\P1120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929066"/>
            <a:ext cx="3500462" cy="2625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G:\DCIM\112_PANA\P11202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285728"/>
            <a:ext cx="447678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G:\DCIM\112_PANA\P11202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86446" y="4714884"/>
            <a:ext cx="2500330" cy="1857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3" descr="G:\DCIM\112_PANA\P11202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500306"/>
            <a:ext cx="2428892" cy="1943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D51DC"/>
                </a:solidFill>
              </a:rPr>
              <a:t> </a:t>
            </a:r>
            <a:br>
              <a:rPr lang="ru-RU" sz="3600" b="1" dirty="0" smtClean="0">
                <a:solidFill>
                  <a:srgbClr val="FD51DC"/>
                </a:solidFill>
              </a:rPr>
            </a:br>
            <a:r>
              <a:rPr lang="ru-RU" sz="4000" b="1" dirty="0" smtClean="0">
                <a:solidFill>
                  <a:srgbClr val="FD51DC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rgbClr val="FD51DC"/>
                </a:solidFill>
              </a:rPr>
              <a:t/>
            </a:r>
            <a:br>
              <a:rPr lang="ru-RU" sz="3600" b="1" dirty="0" smtClean="0">
                <a:solidFill>
                  <a:srgbClr val="FD51DC"/>
                </a:solidFill>
              </a:rPr>
            </a:br>
            <a:endParaRPr lang="ru-RU" sz="2400" b="1" dirty="0">
              <a:solidFill>
                <a:srgbClr val="FD51DC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071688" y="2214563"/>
            <a:ext cx="7072312" cy="3786187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prstTxWarp prst="textDeflate">
              <a:avLst>
                <a:gd name="adj" fmla="val 544"/>
              </a:avLst>
            </a:prstTxWarp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ln>
                  <a:solidFill>
                    <a:srgbClr val="FD51DC"/>
                  </a:solidFill>
                </a:ln>
                <a:solidFill>
                  <a:srgbClr val="29C40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5100" dirty="0" smtClean="0">
              <a:ln>
                <a:solidFill>
                  <a:srgbClr val="FD51DC"/>
                </a:solidFill>
              </a:ln>
              <a:solidFill>
                <a:srgbClr val="29C404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28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2840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G:\DCIM\112_PANA\P1120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28604"/>
            <a:ext cx="228601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G:\DCIM\112_PANA\P1120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571876"/>
            <a:ext cx="2000232" cy="15001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4" descr="G:\DCIM\112_PANA\P11202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5314" y="285728"/>
            <a:ext cx="447678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G:\DCIM\112_PANA\P11202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143380"/>
            <a:ext cx="210108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3" descr="G:\DCIM\112_PANA\P112029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2428868"/>
            <a:ext cx="2285984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5" descr="G:\DCIM\112_PANA\P11202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38292" y="4572008"/>
            <a:ext cx="2333609" cy="1750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2" descr="G:\DCIM\112_PANA\P112029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4857760"/>
            <a:ext cx="2119295" cy="1589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D51DC"/>
                </a:solidFill>
              </a:rPr>
              <a:t> </a:t>
            </a:r>
            <a:br>
              <a:rPr lang="ru-RU" sz="3600" b="1" dirty="0" smtClean="0">
                <a:solidFill>
                  <a:srgbClr val="FD51DC"/>
                </a:solidFill>
              </a:rPr>
            </a:br>
            <a:r>
              <a:rPr lang="ru-RU" sz="4000" b="1" dirty="0" smtClean="0">
                <a:solidFill>
                  <a:srgbClr val="FD51DC"/>
                </a:solidFill>
                <a:latin typeface="+mn-lt"/>
              </a:rPr>
              <a:t> </a:t>
            </a:r>
            <a:r>
              <a:rPr lang="ru-RU" sz="3600" b="1" dirty="0" smtClean="0">
                <a:solidFill>
                  <a:srgbClr val="FD51DC"/>
                </a:solidFill>
              </a:rPr>
              <a:t/>
            </a:r>
            <a:br>
              <a:rPr lang="ru-RU" sz="3600" b="1" dirty="0" smtClean="0">
                <a:solidFill>
                  <a:srgbClr val="FD51DC"/>
                </a:solidFill>
              </a:rPr>
            </a:br>
            <a:endParaRPr lang="ru-RU" sz="2400" b="1" dirty="0">
              <a:solidFill>
                <a:srgbClr val="FD51DC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prstTxWarp prst="textDeflate">
              <a:avLst>
                <a:gd name="adj" fmla="val 544"/>
              </a:avLst>
            </a:prstTxWarp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ln>
                  <a:solidFill>
                    <a:srgbClr val="FD51DC"/>
                  </a:solidFill>
                </a:ln>
                <a:solidFill>
                  <a:srgbClr val="29C404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sz="5100" dirty="0" smtClean="0">
              <a:ln>
                <a:solidFill>
                  <a:srgbClr val="FD51DC"/>
                </a:solidFill>
              </a:ln>
              <a:solidFill>
                <a:srgbClr val="29C404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85728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2840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3042" y="714356"/>
            <a:ext cx="7215238" cy="4429156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50177"/>
              </a:avLst>
            </a:prstTxWarp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D51D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29C404"/>
                </a:solidFill>
                <a:latin typeface="Comic Sans MS" pitchFamily="66" charset="0"/>
                <a:cs typeface="Times New Roman" pitchFamily="18" charset="0"/>
              </a:rPr>
              <a:t>ВЫСТАВКА РАБОТ ДЕТЕЙ И РОДИТЕЛЕЙ</a:t>
            </a:r>
          </a:p>
          <a:p>
            <a:pPr algn="ctr"/>
            <a:endParaRPr lang="ru-RU" sz="4400" b="1" dirty="0" smtClean="0">
              <a:solidFill>
                <a:srgbClr val="29C404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D60093"/>
                </a:solidFill>
                <a:latin typeface="Comic Sans MS" pitchFamily="66" charset="0"/>
                <a:cs typeface="Times New Roman" pitchFamily="18" charset="0"/>
              </a:rPr>
              <a:t>МУСОРНОЕ РУКОДЕЛИЕ</a:t>
            </a:r>
          </a:p>
          <a:p>
            <a:pPr algn="ctr"/>
            <a:endParaRPr lang="ru-RU" sz="4800" b="1" dirty="0" smtClean="0">
              <a:solidFill>
                <a:srgbClr val="D60093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D60093"/>
                </a:solidFill>
                <a:latin typeface="Comic Sans MS" pitchFamily="66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4800" b="1" dirty="0" smtClean="0">
                <a:solidFill>
                  <a:srgbClr val="FD51DC"/>
                </a:solidFill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9600" b="1" dirty="0" smtClean="0">
                <a:solidFill>
                  <a:srgbClr val="29C404"/>
                </a:solidFill>
                <a:latin typeface="Comic Sans MS" pitchFamily="66" charset="0"/>
                <a:cs typeface="Times New Roman" pitchFamily="18" charset="0"/>
              </a:rPr>
              <a:t>ХЛАМ-АРТ</a:t>
            </a:r>
            <a:endParaRPr lang="ru-RU" sz="9600" b="1" dirty="0">
              <a:solidFill>
                <a:srgbClr val="29C404"/>
              </a:solidFill>
            </a:endParaRPr>
          </a:p>
        </p:txBody>
      </p:sp>
      <p:pic>
        <p:nvPicPr>
          <p:cNvPr id="11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286388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63689" y="620689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nstantia" pitchFamily="18" charset="0"/>
              </a:rPr>
              <a:t> 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Constantia" pitchFamily="18" charset="0"/>
              </a:rPr>
              <a:t>                       </a:t>
            </a:r>
            <a:endParaRPr lang="ru-RU" sz="2400" dirty="0" smtClean="0">
              <a:solidFill>
                <a:schemeClr val="bg2">
                  <a:lumMod val="1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9" name="Picture 5" descr="P1120051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85918" y="1000108"/>
            <a:ext cx="7072362" cy="5481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85984" y="285728"/>
            <a:ext cx="5000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D60093"/>
                </a:solidFill>
              </a:rPr>
              <a:t>ВЛЮБЛЁННЫЕ БОЧКИ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V Boli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292</Words>
  <Application>Microsoft Office PowerPoint</Application>
  <PresentationFormat>Экран (4:3)</PresentationFormat>
  <Paragraphs>123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  аллея рисунков  под открытым небом        </vt:lpstr>
      <vt:lpstr>    </vt:lpstr>
      <vt:lpstr>    </vt:lpstr>
      <vt:lpstr>    </vt:lpstr>
      <vt:lpstr>Слайд 9</vt:lpstr>
      <vt:lpstr>Слайд 10</vt:lpstr>
      <vt:lpstr> </vt:lpstr>
      <vt:lpstr> </vt:lpstr>
      <vt:lpstr>Слайд 13</vt:lpstr>
      <vt:lpstr>Слайд 14</vt:lpstr>
      <vt:lpstr>Слайд 15</vt:lpstr>
      <vt:lpstr>Слайд 16</vt:lpstr>
      <vt:lpstr> Презентация проекта «Умный взгляд на мусор» </vt:lpstr>
      <vt:lpstr>(средней)</vt:lpstr>
      <vt:lpstr>(средней)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555</cp:lastModifiedBy>
  <cp:revision>133</cp:revision>
  <dcterms:created xsi:type="dcterms:W3CDTF">2015-11-05T17:10:03Z</dcterms:created>
  <dcterms:modified xsi:type="dcterms:W3CDTF">2017-10-10T10:59:06Z</dcterms:modified>
</cp:coreProperties>
</file>